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80" r:id="rId3"/>
    <p:sldId id="281" r:id="rId4"/>
    <p:sldId id="327" r:id="rId5"/>
    <p:sldId id="620" r:id="rId6"/>
    <p:sldId id="621" r:id="rId7"/>
    <p:sldId id="266" r:id="rId8"/>
    <p:sldId id="258" r:id="rId9"/>
    <p:sldId id="259" r:id="rId10"/>
    <p:sldId id="260" r:id="rId11"/>
    <p:sldId id="282" r:id="rId12"/>
    <p:sldId id="261" r:id="rId13"/>
    <p:sldId id="263" r:id="rId14"/>
    <p:sldId id="264" r:id="rId15"/>
    <p:sldId id="265" r:id="rId16"/>
    <p:sldId id="302" r:id="rId17"/>
    <p:sldId id="257" r:id="rId18"/>
    <p:sldId id="303" r:id="rId19"/>
    <p:sldId id="304" r:id="rId20"/>
    <p:sldId id="305" r:id="rId21"/>
    <p:sldId id="306" r:id="rId22"/>
    <p:sldId id="262" r:id="rId23"/>
    <p:sldId id="307" r:id="rId24"/>
    <p:sldId id="308" r:id="rId25"/>
    <p:sldId id="309" r:id="rId26"/>
    <p:sldId id="310" r:id="rId27"/>
    <p:sldId id="311" r:id="rId28"/>
    <p:sldId id="312" r:id="rId29"/>
    <p:sldId id="313" r:id="rId30"/>
    <p:sldId id="314" r:id="rId31"/>
    <p:sldId id="315" r:id="rId32"/>
    <p:sldId id="316" r:id="rId33"/>
    <p:sldId id="317" r:id="rId34"/>
    <p:sldId id="274" r:id="rId35"/>
    <p:sldId id="275" r:id="rId36"/>
    <p:sldId id="276" r:id="rId37"/>
    <p:sldId id="318" r:id="rId38"/>
    <p:sldId id="319" r:id="rId39"/>
    <p:sldId id="320" r:id="rId40"/>
    <p:sldId id="321" r:id="rId41"/>
    <p:sldId id="322" r:id="rId42"/>
    <p:sldId id="323" r:id="rId43"/>
    <p:sldId id="324" r:id="rId44"/>
    <p:sldId id="325" r:id="rId45"/>
    <p:sldId id="326" r:id="rId46"/>
    <p:sldId id="286" r:id="rId47"/>
    <p:sldId id="287" r:id="rId48"/>
    <p:sldId id="288" r:id="rId49"/>
    <p:sldId id="289" r:id="rId50"/>
    <p:sldId id="290" r:id="rId51"/>
    <p:sldId id="292" r:id="rId52"/>
    <p:sldId id="295" r:id="rId53"/>
    <p:sldId id="293" r:id="rId54"/>
    <p:sldId id="294" r:id="rId55"/>
    <p:sldId id="299" r:id="rId56"/>
    <p:sldId id="301" r:id="rId57"/>
    <p:sldId id="267"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432BC"/>
    <a:srgbClr val="1825B8"/>
    <a:srgbClr val="DDD203"/>
    <a:srgbClr val="00F301"/>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242"/>
    <p:restoredTop sz="91332"/>
  </p:normalViewPr>
  <p:slideViewPr>
    <p:cSldViewPr snapToGrid="0" snapToObjects="1">
      <p:cViewPr varScale="1">
        <p:scale>
          <a:sx n="36" d="100"/>
          <a:sy n="36" d="100"/>
        </p:scale>
        <p:origin x="208" y="19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2/7/21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5DEA3-5ADD-1946-B2F9-982EF2A50963}" type="slidenum">
              <a:rPr lang="en-US" smtClean="0"/>
              <a:t>1</a:t>
            </a:fld>
            <a:endParaRPr lang="en-US"/>
          </a:p>
        </p:txBody>
      </p:sp>
    </p:spTree>
    <p:extLst>
      <p:ext uri="{BB962C8B-B14F-4D97-AF65-F5344CB8AC3E}">
        <p14:creationId xmlns:p14="http://schemas.microsoft.com/office/powerpoint/2010/main" val="383301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5</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203937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ple Chancery" panose="03020702040506060504" pitchFamily="66" charset="-79"/>
                <a:cs typeface="Apple Chancery" panose="03020702040506060504" pitchFamily="66" charset="-79"/>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imes New Roman" panose="02020603050405020304" pitchFamily="18" charset="0"/>
                <a:cs typeface="Times New Roman" panose="02020603050405020304"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76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C56EE5-AA6F-3E43-8F86-D60118BE860B}" type="datetimeFigureOut">
              <a:rPr lang="en-US" smtClean="0"/>
              <a:pPr/>
              <a:t>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1A338-6F70-1A4F-BC02-C21D4BABCC0C}" type="slidenum">
              <a:rPr lang="en-US" smtClean="0"/>
              <a:pPr/>
              <a:t>‹#›</a:t>
            </a:fld>
            <a:endParaRPr lang="en-US"/>
          </a:p>
        </p:txBody>
      </p:sp>
    </p:spTree>
    <p:extLst>
      <p:ext uri="{BB962C8B-B14F-4D97-AF65-F5344CB8AC3E}">
        <p14:creationId xmlns:p14="http://schemas.microsoft.com/office/powerpoint/2010/main" val="1007708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50" r:id="rId1"/>
    <p:sldLayoutId id="2147483651" r:id="rId2"/>
  </p:sldLayoutIdLst>
  <p:txStyles>
    <p:titleStyle>
      <a:lvl1pPr algn="ctr" defTabSz="457200" rtl="0" eaLnBrk="1" latinLnBrk="0" hangingPunct="1">
        <a:spcBef>
          <a:spcPct val="0"/>
        </a:spcBef>
        <a:buNone/>
        <a:defRPr sz="4000" kern="1200">
          <a:solidFill>
            <a:srgbClr val="FF0000"/>
          </a:solidFill>
          <a:latin typeface="Apple Chancery" panose="03020702040506060504" pitchFamily="66" charset="-79"/>
          <a:ea typeface="+mj-ea"/>
          <a:cs typeface="Apple Chancery" panose="03020702040506060504" pitchFamily="66" charset="-79"/>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youtu.be/lUUOdO6eEZA" TargetMode="External"/><Relationship Id="rId1" Type="http://schemas.openxmlformats.org/officeDocument/2006/relationships/slideLayout" Target="../slideLayouts/slideLayout1.xml"/><Relationship Id="rId4" Type="http://schemas.openxmlformats.org/officeDocument/2006/relationships/hyperlink" Target="https://youtu.be/eNxDgd3D_b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bc.net.au/science/articles/2012/10/12/3609694.htm" TargetMode="External"/><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announcements</a:t>
            </a:r>
          </a:p>
        </p:txBody>
      </p:sp>
    </p:spTree>
    <p:extLst>
      <p:ext uri="{BB962C8B-B14F-4D97-AF65-F5344CB8AC3E}">
        <p14:creationId xmlns:p14="http://schemas.microsoft.com/office/powerpoint/2010/main" val="214408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numbers</a:t>
            </a:r>
          </a:p>
        </p:txBody>
      </p:sp>
      <p:sp>
        <p:nvSpPr>
          <p:cNvPr id="4" name="TextBox 3"/>
          <p:cNvSpPr txBox="1"/>
          <p:nvPr/>
        </p:nvSpPr>
        <p:spPr>
          <a:xfrm>
            <a:off x="285880" y="2465881"/>
            <a:ext cx="4308863" cy="3693319"/>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7.) One of the problems </a:t>
            </a:r>
            <a:r>
              <a:rPr lang="en-US" dirty="0">
                <a:latin typeface="Times New Roman" panose="02020603050405020304" pitchFamily="18" charset="0"/>
                <a:ea typeface="Palatino Linotype" charset="0"/>
                <a:cs typeface="Times New Roman" panose="02020603050405020304" pitchFamily="18" charset="0"/>
              </a:rPr>
              <a:t>associated with being close to a lightning strike is that when the strike’s energy is dumped into the ground, it creates what is called </a:t>
            </a:r>
            <a:r>
              <a:rPr lang="en-US" i="1" dirty="0">
                <a:latin typeface="Times New Roman" panose="02020603050405020304" pitchFamily="18" charset="0"/>
                <a:ea typeface="Palatino Linotype" charset="0"/>
                <a:cs typeface="Times New Roman" panose="02020603050405020304" pitchFamily="18" charset="0"/>
              </a:rPr>
              <a:t>an electrical potential gradient</a:t>
            </a:r>
            <a:r>
              <a:rPr lang="en-US" dirty="0">
                <a:latin typeface="Times New Roman" panose="02020603050405020304" pitchFamily="18" charset="0"/>
                <a:ea typeface="Palatino Linotype" charset="0"/>
                <a:cs typeface="Times New Roman" panose="02020603050405020304" pitchFamily="18" charset="0"/>
              </a:rPr>
              <a:t>.  That is, the voltage right next to the tree, for instance, is considerably higher than the voltage just a few feet from the tree.  If you happen to be spanning that distance because your feet are spread apart, you will find yourself with a huge </a:t>
            </a:r>
            <a:r>
              <a:rPr lang="en-US" b="1" dirty="0">
                <a:latin typeface="Times New Roman" panose="02020603050405020304" pitchFamily="18" charset="0"/>
                <a:ea typeface="Palatino Linotype" charset="0"/>
                <a:cs typeface="Times New Roman" panose="02020603050405020304" pitchFamily="18" charset="0"/>
              </a:rPr>
              <a:t>voltage difference </a:t>
            </a:r>
            <a:r>
              <a:rPr lang="en-US" dirty="0">
                <a:latin typeface="Times New Roman" panose="02020603050405020304" pitchFamily="18" charset="0"/>
                <a:ea typeface="Palatino Linotype" charset="0"/>
                <a:cs typeface="Times New Roman" panose="02020603050405020304" pitchFamily="18" charset="0"/>
              </a:rPr>
              <a:t>between your feet.  That will produce an enormous electric field through your body and can result in death.</a:t>
            </a:r>
          </a:p>
        </p:txBody>
      </p:sp>
      <p:sp>
        <p:nvSpPr>
          <p:cNvPr id="6" name="TextBox 5"/>
          <p:cNvSpPr txBox="1"/>
          <p:nvPr/>
        </p:nvSpPr>
        <p:spPr>
          <a:xfrm>
            <a:off x="304609" y="1263307"/>
            <a:ext cx="8534781" cy="1231106"/>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6.) There are approximately</a:t>
            </a:r>
            <a:r>
              <a:rPr lang="en-US" dirty="0">
                <a:latin typeface="Times New Roman" panose="02020603050405020304" pitchFamily="18" charset="0"/>
                <a:ea typeface="Palatino Linotype" charset="0"/>
                <a:cs typeface="Times New Roman" panose="02020603050405020304" pitchFamily="18" charset="0"/>
              </a:rPr>
              <a:t> </a:t>
            </a:r>
            <a:r>
              <a:rPr lang="en-US" i="1" dirty="0">
                <a:latin typeface="Times New Roman" panose="02020603050405020304" pitchFamily="18" charset="0"/>
                <a:ea typeface="Palatino Linotype" charset="0"/>
                <a:cs typeface="Times New Roman" panose="02020603050405020304" pitchFamily="18" charset="0"/>
              </a:rPr>
              <a:t>100 strikes per second </a:t>
            </a:r>
            <a:r>
              <a:rPr lang="en-US" dirty="0">
                <a:latin typeface="Times New Roman" panose="02020603050405020304" pitchFamily="18" charset="0"/>
                <a:ea typeface="Palatino Linotype" charset="0"/>
                <a:cs typeface="Times New Roman" panose="02020603050405020304" pitchFamily="18" charset="0"/>
              </a:rPr>
              <a:t>worldwide. A single strike can generate temperatures of 25,000-30,000 degrees and can fuse sand into nodules. A single strike can generate 30,000 to 300,000 amps of current and dump 500,000,000 joules of energy. </a:t>
            </a:r>
          </a:p>
        </p:txBody>
      </p:sp>
      <p:sp>
        <p:nvSpPr>
          <p:cNvPr id="7" name="Freeform 6"/>
          <p:cNvSpPr/>
          <p:nvPr/>
        </p:nvSpPr>
        <p:spPr>
          <a:xfrm>
            <a:off x="6715252" y="4401947"/>
            <a:ext cx="746575" cy="574107"/>
          </a:xfrm>
          <a:custGeom>
            <a:avLst/>
            <a:gdLst>
              <a:gd name="connsiteX0" fmla="*/ 302075 w 746575"/>
              <a:gd name="connsiteY0" fmla="*/ 76106 h 574107"/>
              <a:gd name="connsiteX1" fmla="*/ 162375 w 746575"/>
              <a:gd name="connsiteY1" fmla="*/ 88806 h 574107"/>
              <a:gd name="connsiteX2" fmla="*/ 124275 w 746575"/>
              <a:gd name="connsiteY2" fmla="*/ 101506 h 574107"/>
              <a:gd name="connsiteX3" fmla="*/ 86175 w 746575"/>
              <a:gd name="connsiteY3" fmla="*/ 139606 h 574107"/>
              <a:gd name="connsiteX4" fmla="*/ 60775 w 746575"/>
              <a:gd name="connsiteY4" fmla="*/ 215806 h 574107"/>
              <a:gd name="connsiteX5" fmla="*/ 9975 w 746575"/>
              <a:gd name="connsiteY5" fmla="*/ 304706 h 574107"/>
              <a:gd name="connsiteX6" fmla="*/ 22675 w 746575"/>
              <a:gd name="connsiteY6" fmla="*/ 406306 h 574107"/>
              <a:gd name="connsiteX7" fmla="*/ 111575 w 746575"/>
              <a:gd name="connsiteY7" fmla="*/ 419006 h 574107"/>
              <a:gd name="connsiteX8" fmla="*/ 136975 w 746575"/>
              <a:gd name="connsiteY8" fmla="*/ 457106 h 574107"/>
              <a:gd name="connsiteX9" fmla="*/ 175075 w 746575"/>
              <a:gd name="connsiteY9" fmla="*/ 482506 h 574107"/>
              <a:gd name="connsiteX10" fmla="*/ 251275 w 746575"/>
              <a:gd name="connsiteY10" fmla="*/ 507906 h 574107"/>
              <a:gd name="connsiteX11" fmla="*/ 276675 w 746575"/>
              <a:gd name="connsiteY11" fmla="*/ 546006 h 574107"/>
              <a:gd name="connsiteX12" fmla="*/ 568775 w 746575"/>
              <a:gd name="connsiteY12" fmla="*/ 546006 h 574107"/>
              <a:gd name="connsiteX13" fmla="*/ 695775 w 746575"/>
              <a:gd name="connsiteY13" fmla="*/ 444406 h 574107"/>
              <a:gd name="connsiteX14" fmla="*/ 721175 w 746575"/>
              <a:gd name="connsiteY14" fmla="*/ 406306 h 574107"/>
              <a:gd name="connsiteX15" fmla="*/ 746575 w 746575"/>
              <a:gd name="connsiteY15" fmla="*/ 330106 h 574107"/>
              <a:gd name="connsiteX16" fmla="*/ 721175 w 746575"/>
              <a:gd name="connsiteY16" fmla="*/ 279306 h 574107"/>
              <a:gd name="connsiteX17" fmla="*/ 695775 w 746575"/>
              <a:gd name="connsiteY17" fmla="*/ 241206 h 574107"/>
              <a:gd name="connsiteX18" fmla="*/ 657675 w 746575"/>
              <a:gd name="connsiteY18" fmla="*/ 165006 h 574107"/>
              <a:gd name="connsiteX19" fmla="*/ 619575 w 746575"/>
              <a:gd name="connsiteY19" fmla="*/ 152306 h 574107"/>
              <a:gd name="connsiteX20" fmla="*/ 581475 w 746575"/>
              <a:gd name="connsiteY20" fmla="*/ 126906 h 574107"/>
              <a:gd name="connsiteX21" fmla="*/ 505275 w 746575"/>
              <a:gd name="connsiteY21" fmla="*/ 76106 h 574107"/>
              <a:gd name="connsiteX22" fmla="*/ 429075 w 746575"/>
              <a:gd name="connsiteY22" fmla="*/ 25306 h 574107"/>
              <a:gd name="connsiteX23" fmla="*/ 378275 w 746575"/>
              <a:gd name="connsiteY23" fmla="*/ 38006 h 574107"/>
              <a:gd name="connsiteX24" fmla="*/ 340175 w 746575"/>
              <a:gd name="connsiteY24" fmla="*/ 63406 h 574107"/>
              <a:gd name="connsiteX25" fmla="*/ 302075 w 746575"/>
              <a:gd name="connsiteY25" fmla="*/ 76106 h 57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6575" h="574107">
                <a:moveTo>
                  <a:pt x="302075" y="76106"/>
                </a:moveTo>
                <a:cubicBezTo>
                  <a:pt x="272442" y="80339"/>
                  <a:pt x="208664" y="82193"/>
                  <a:pt x="162375" y="88806"/>
                </a:cubicBezTo>
                <a:cubicBezTo>
                  <a:pt x="149123" y="90699"/>
                  <a:pt x="135414" y="94080"/>
                  <a:pt x="124275" y="101506"/>
                </a:cubicBezTo>
                <a:cubicBezTo>
                  <a:pt x="109331" y="111469"/>
                  <a:pt x="98875" y="126906"/>
                  <a:pt x="86175" y="139606"/>
                </a:cubicBezTo>
                <a:cubicBezTo>
                  <a:pt x="77708" y="165006"/>
                  <a:pt x="72749" y="191859"/>
                  <a:pt x="60775" y="215806"/>
                </a:cubicBezTo>
                <a:cubicBezTo>
                  <a:pt x="28549" y="280258"/>
                  <a:pt x="45877" y="250854"/>
                  <a:pt x="9975" y="304706"/>
                </a:cubicBezTo>
                <a:cubicBezTo>
                  <a:pt x="14208" y="338573"/>
                  <a:pt x="0" y="380797"/>
                  <a:pt x="22675" y="406306"/>
                </a:cubicBezTo>
                <a:cubicBezTo>
                  <a:pt x="42562" y="428679"/>
                  <a:pt x="84221" y="406849"/>
                  <a:pt x="111575" y="419006"/>
                </a:cubicBezTo>
                <a:cubicBezTo>
                  <a:pt x="125523" y="425205"/>
                  <a:pt x="126182" y="446313"/>
                  <a:pt x="136975" y="457106"/>
                </a:cubicBezTo>
                <a:cubicBezTo>
                  <a:pt x="147768" y="467899"/>
                  <a:pt x="161127" y="476307"/>
                  <a:pt x="175075" y="482506"/>
                </a:cubicBezTo>
                <a:cubicBezTo>
                  <a:pt x="199541" y="493380"/>
                  <a:pt x="251275" y="507906"/>
                  <a:pt x="251275" y="507906"/>
                </a:cubicBezTo>
                <a:cubicBezTo>
                  <a:pt x="259742" y="520606"/>
                  <a:pt x="262727" y="539807"/>
                  <a:pt x="276675" y="546006"/>
                </a:cubicBezTo>
                <a:cubicBezTo>
                  <a:pt x="339903" y="574107"/>
                  <a:pt x="546218" y="547416"/>
                  <a:pt x="568775" y="546006"/>
                </a:cubicBezTo>
                <a:cubicBezTo>
                  <a:pt x="673935" y="510953"/>
                  <a:pt x="630123" y="542883"/>
                  <a:pt x="695775" y="444406"/>
                </a:cubicBezTo>
                <a:cubicBezTo>
                  <a:pt x="704242" y="431706"/>
                  <a:pt x="716348" y="420786"/>
                  <a:pt x="721175" y="406306"/>
                </a:cubicBezTo>
                <a:lnTo>
                  <a:pt x="746575" y="330106"/>
                </a:lnTo>
                <a:cubicBezTo>
                  <a:pt x="738108" y="313173"/>
                  <a:pt x="730568" y="295744"/>
                  <a:pt x="721175" y="279306"/>
                </a:cubicBezTo>
                <a:cubicBezTo>
                  <a:pt x="713602" y="266054"/>
                  <a:pt x="702601" y="254858"/>
                  <a:pt x="695775" y="241206"/>
                </a:cubicBezTo>
                <a:cubicBezTo>
                  <a:pt x="680437" y="210530"/>
                  <a:pt x="688005" y="189270"/>
                  <a:pt x="657675" y="165006"/>
                </a:cubicBezTo>
                <a:cubicBezTo>
                  <a:pt x="647222" y="156643"/>
                  <a:pt x="631549" y="158293"/>
                  <a:pt x="619575" y="152306"/>
                </a:cubicBezTo>
                <a:cubicBezTo>
                  <a:pt x="605923" y="145480"/>
                  <a:pt x="594175" y="135373"/>
                  <a:pt x="581475" y="126906"/>
                </a:cubicBezTo>
                <a:cubicBezTo>
                  <a:pt x="526533" y="44494"/>
                  <a:pt x="593593" y="126574"/>
                  <a:pt x="505275" y="76106"/>
                </a:cubicBezTo>
                <a:cubicBezTo>
                  <a:pt x="372090" y="0"/>
                  <a:pt x="548030" y="64958"/>
                  <a:pt x="429075" y="25306"/>
                </a:cubicBezTo>
                <a:cubicBezTo>
                  <a:pt x="412142" y="29539"/>
                  <a:pt x="394318" y="31130"/>
                  <a:pt x="378275" y="38006"/>
                </a:cubicBezTo>
                <a:cubicBezTo>
                  <a:pt x="364246" y="44019"/>
                  <a:pt x="353827" y="56580"/>
                  <a:pt x="340175" y="63406"/>
                </a:cubicBezTo>
                <a:cubicBezTo>
                  <a:pt x="309420" y="78783"/>
                  <a:pt x="331708" y="71873"/>
                  <a:pt x="302075" y="76106"/>
                </a:cubicBezTo>
                <a:close/>
              </a:path>
            </a:pathLst>
          </a:custGeom>
          <a:solidFill>
            <a:schemeClr val="accent2"/>
          </a:solidFill>
          <a:ln w="127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Palatino Linotype" charset="0"/>
              <a:ea typeface="Palatino Linotype" charset="0"/>
              <a:cs typeface="Palatino Linotype" charset="0"/>
            </a:endParaRPr>
          </a:p>
        </p:txBody>
      </p:sp>
      <p:sp>
        <p:nvSpPr>
          <p:cNvPr id="8" name="TextBox 7"/>
          <p:cNvSpPr txBox="1"/>
          <p:nvPr/>
        </p:nvSpPr>
        <p:spPr>
          <a:xfrm>
            <a:off x="5472165" y="2300298"/>
            <a:ext cx="3637480" cy="646331"/>
          </a:xfrm>
          <a:prstGeom prst="rect">
            <a:avLst/>
          </a:prstGeom>
          <a:noFill/>
        </p:spPr>
        <p:txBody>
          <a:bodyPr wrap="square" rtlCol="0">
            <a:spAutoFit/>
          </a:bodyPr>
          <a:lstStyle/>
          <a:p>
            <a:pPr algn="ctr"/>
            <a:r>
              <a:rPr lang="en-US" dirty="0">
                <a:latin typeface="Times New Roman" panose="02020603050405020304" pitchFamily="18" charset="0"/>
                <a:ea typeface="Palatino Linotype" charset="0"/>
                <a:cs typeface="Times New Roman" panose="02020603050405020304" pitchFamily="18" charset="0"/>
              </a:rPr>
              <a:t>tree trunk as viewed from above at a particular instant:</a:t>
            </a:r>
          </a:p>
        </p:txBody>
      </p:sp>
      <p:sp>
        <p:nvSpPr>
          <p:cNvPr id="9" name="Oval 8"/>
          <p:cNvSpPr/>
          <p:nvPr/>
        </p:nvSpPr>
        <p:spPr>
          <a:xfrm>
            <a:off x="6204527" y="3810000"/>
            <a:ext cx="1803400" cy="1803400"/>
          </a:xfrm>
          <a:prstGeom prst="ellipse">
            <a:avLst/>
          </a:prstGeom>
          <a:noFill/>
          <a:ln w="12700" cap="flat" cmpd="sng" algn="ctr">
            <a:solidFill>
              <a:srgbClr val="D828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Palatino Linotype" charset="0"/>
              <a:ea typeface="Palatino Linotype" charset="0"/>
              <a:cs typeface="Palatino Linotype" charset="0"/>
            </a:endParaRPr>
          </a:p>
        </p:txBody>
      </p:sp>
      <p:grpSp>
        <p:nvGrpSpPr>
          <p:cNvPr id="10" name="Group 9"/>
          <p:cNvGrpSpPr/>
          <p:nvPr/>
        </p:nvGrpSpPr>
        <p:grpSpPr>
          <a:xfrm>
            <a:off x="5099534" y="3029466"/>
            <a:ext cx="4010111" cy="3356253"/>
            <a:chOff x="4787807" y="2572266"/>
            <a:chExt cx="4010111" cy="3356253"/>
          </a:xfrm>
        </p:grpSpPr>
        <p:cxnSp>
          <p:nvCxnSpPr>
            <p:cNvPr id="11" name="Straight Arrow Connector 10"/>
            <p:cNvCxnSpPr/>
            <p:nvPr/>
          </p:nvCxnSpPr>
          <p:spPr>
            <a:xfrm rot="5400000" flipH="1" flipV="1">
              <a:off x="6226433" y="3153033"/>
              <a:ext cx="1174234" cy="12700"/>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H="1">
              <a:off x="6226433" y="5335052"/>
              <a:ext cx="1174234" cy="12700"/>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404007" y="4267200"/>
              <a:ext cx="1393911" cy="1"/>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787807" y="4267199"/>
              <a:ext cx="1393911" cy="1"/>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rot="2700000">
            <a:off x="5113871" y="3010873"/>
            <a:ext cx="4010111" cy="3356253"/>
            <a:chOff x="4787807" y="2572266"/>
            <a:chExt cx="4010111" cy="3356253"/>
          </a:xfrm>
        </p:grpSpPr>
        <p:cxnSp>
          <p:nvCxnSpPr>
            <p:cNvPr id="16" name="Straight Arrow Connector 15"/>
            <p:cNvCxnSpPr/>
            <p:nvPr/>
          </p:nvCxnSpPr>
          <p:spPr>
            <a:xfrm rot="5400000" flipH="1" flipV="1">
              <a:off x="6226433" y="3153033"/>
              <a:ext cx="1174234" cy="12700"/>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H="1">
              <a:off x="6226433" y="5335052"/>
              <a:ext cx="1174234" cy="12700"/>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7404007" y="4267200"/>
              <a:ext cx="1393911" cy="1"/>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4787807" y="4267199"/>
              <a:ext cx="1393911" cy="1"/>
            </a:xfrm>
            <a:prstGeom prst="straightConnector1">
              <a:avLst/>
            </a:prstGeom>
            <a:ln>
              <a:gradFill flip="none" rotWithShape="1">
                <a:gsLst>
                  <a:gs pos="26000">
                    <a:srgbClr val="FF0000"/>
                  </a:gs>
                  <a:gs pos="100000">
                    <a:prstClr val="white"/>
                  </a:gs>
                </a:gsLst>
                <a:lin ang="0" scaled="1"/>
                <a:tileRect/>
              </a:gradFill>
              <a:tailEnd type="arrow"/>
            </a:ln>
            <a:effectLst/>
          </p:spPr>
          <p:style>
            <a:lnRef idx="2">
              <a:schemeClr val="accent1"/>
            </a:lnRef>
            <a:fillRef idx="0">
              <a:schemeClr val="accent1"/>
            </a:fillRef>
            <a:effectRef idx="1">
              <a:schemeClr val="accent1"/>
            </a:effectRef>
            <a:fontRef idx="minor">
              <a:schemeClr val="tx1"/>
            </a:fontRef>
          </p:style>
        </p:cxnSp>
      </p:grpSp>
      <p:sp>
        <p:nvSpPr>
          <p:cNvPr id="20" name="Oval 19"/>
          <p:cNvSpPr/>
          <p:nvPr/>
        </p:nvSpPr>
        <p:spPr>
          <a:xfrm>
            <a:off x="6539173" y="4144645"/>
            <a:ext cx="1125640" cy="1125640"/>
          </a:xfrm>
          <a:prstGeom prst="ellipse">
            <a:avLst/>
          </a:prstGeom>
          <a:noFill/>
          <a:ln w="19050" cap="flat" cmpd="sng" algn="ctr">
            <a:solidFill>
              <a:srgbClr val="B9040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Palatino Linotype" charset="0"/>
              <a:ea typeface="Palatino Linotype" charset="0"/>
              <a:cs typeface="Palatino Linotype" charset="0"/>
            </a:endParaRPr>
          </a:p>
        </p:txBody>
      </p:sp>
      <p:sp>
        <p:nvSpPr>
          <p:cNvPr id="21" name="Oval 20"/>
          <p:cNvSpPr/>
          <p:nvPr/>
        </p:nvSpPr>
        <p:spPr>
          <a:xfrm>
            <a:off x="5790040" y="3377755"/>
            <a:ext cx="2683173" cy="2683173"/>
          </a:xfrm>
          <a:prstGeom prst="ellipse">
            <a:avLst/>
          </a:prstGeom>
          <a:noFill/>
          <a:ln w="12700" cap="flat" cmpd="sng" algn="ctr">
            <a:solidFill>
              <a:srgbClr val="FC959E"/>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Palatino Linotype" charset="0"/>
              <a:ea typeface="Palatino Linotype" charset="0"/>
              <a:cs typeface="Palatino Linotype" charset="0"/>
            </a:endParaRPr>
          </a:p>
        </p:txBody>
      </p:sp>
      <p:sp>
        <p:nvSpPr>
          <p:cNvPr id="22" name="TextBox 21"/>
          <p:cNvSpPr txBox="1"/>
          <p:nvPr/>
        </p:nvSpPr>
        <p:spPr>
          <a:xfrm>
            <a:off x="3417020" y="6159200"/>
            <a:ext cx="4959086" cy="646331"/>
          </a:xfrm>
          <a:prstGeom prst="rect">
            <a:avLst/>
          </a:prstGeom>
          <a:noFill/>
        </p:spPr>
        <p:txBody>
          <a:bodyPr wrap="square" rtlCol="0">
            <a:spAutoFit/>
          </a:bodyPr>
          <a:lstStyle/>
          <a:p>
            <a:pPr algn="ctr"/>
            <a:r>
              <a:rPr lang="en-US" dirty="0">
                <a:latin typeface="Times New Roman" panose="02020603050405020304" pitchFamily="18" charset="0"/>
                <a:ea typeface="Palatino Linotype" charset="0"/>
                <a:cs typeface="Times New Roman" panose="02020603050405020304" pitchFamily="18" charset="0"/>
              </a:rPr>
              <a:t>energy radiates outward with </a:t>
            </a:r>
            <a:r>
              <a:rPr lang="en-US" dirty="0" err="1">
                <a:latin typeface="Times New Roman" panose="02020603050405020304" pitchFamily="18" charset="0"/>
                <a:ea typeface="Palatino Linotype" charset="0"/>
                <a:cs typeface="Times New Roman" panose="02020603050405020304" pitchFamily="18" charset="0"/>
              </a:rPr>
              <a:t>equipotential</a:t>
            </a:r>
            <a:r>
              <a:rPr lang="en-US" dirty="0">
                <a:latin typeface="Times New Roman" panose="02020603050405020304" pitchFamily="18" charset="0"/>
                <a:ea typeface="Palatino Linotype" charset="0"/>
                <a:cs typeface="Times New Roman" panose="02020603050405020304" pitchFamily="18" charset="0"/>
              </a:rPr>
              <a:t> lines being circles that diminish with time</a:t>
            </a:r>
          </a:p>
        </p:txBody>
      </p:sp>
      <p:sp>
        <p:nvSpPr>
          <p:cNvPr id="24" name="TextBox 23"/>
          <p:cNvSpPr txBox="1"/>
          <p:nvPr/>
        </p:nvSpPr>
        <p:spPr>
          <a:xfrm>
            <a:off x="7306245" y="3377755"/>
            <a:ext cx="1803400" cy="338554"/>
          </a:xfrm>
          <a:prstGeom prst="rect">
            <a:avLst/>
          </a:prstGeom>
          <a:noFill/>
        </p:spPr>
        <p:txBody>
          <a:bodyPr wrap="square" rtlCol="0">
            <a:spAutoFit/>
          </a:bodyPr>
          <a:lstStyle/>
          <a:p>
            <a:pPr algn="ctr"/>
            <a:r>
              <a:rPr lang="en-US" sz="1600" dirty="0">
                <a:latin typeface="Palatino Linotype" charset="0"/>
                <a:ea typeface="Palatino Linotype" charset="0"/>
                <a:cs typeface="Palatino Linotype" charset="0"/>
              </a:rPr>
              <a:t>200,000 volts</a:t>
            </a:r>
          </a:p>
        </p:txBody>
      </p:sp>
      <p:sp>
        <p:nvSpPr>
          <p:cNvPr id="25" name="TextBox 24"/>
          <p:cNvSpPr txBox="1"/>
          <p:nvPr/>
        </p:nvSpPr>
        <p:spPr>
          <a:xfrm>
            <a:off x="7040907" y="4326860"/>
            <a:ext cx="1934040" cy="338554"/>
          </a:xfrm>
          <a:prstGeom prst="rect">
            <a:avLst/>
          </a:prstGeom>
          <a:noFill/>
        </p:spPr>
        <p:txBody>
          <a:bodyPr wrap="square" rtlCol="0">
            <a:spAutoFit/>
          </a:bodyPr>
          <a:lstStyle/>
          <a:p>
            <a:pPr algn="ctr"/>
            <a:r>
              <a:rPr lang="en-US" sz="1600" dirty="0">
                <a:latin typeface="Palatino Linotype" charset="0"/>
                <a:ea typeface="Palatino Linotype" charset="0"/>
                <a:cs typeface="Palatino Linotype" charset="0"/>
              </a:rPr>
              <a:t>1,000,000 volts</a:t>
            </a:r>
          </a:p>
        </p:txBody>
      </p:sp>
      <p:sp>
        <p:nvSpPr>
          <p:cNvPr id="23" name="TextBox 43">
            <a:extLst>
              <a:ext uri="{FF2B5EF4-FFF2-40B4-BE49-F238E27FC236}">
                <a16:creationId xmlns:a16="http://schemas.microsoft.com/office/drawing/2014/main" id="{5BFF05F3-37CC-4E47-AD17-47253FDFEC38}"/>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18.    </a:t>
            </a:r>
          </a:p>
        </p:txBody>
      </p:sp>
    </p:spTree>
    <p:extLst>
      <p:ext uri="{BB962C8B-B14F-4D97-AF65-F5344CB8AC3E}">
        <p14:creationId xmlns:p14="http://schemas.microsoft.com/office/powerpoint/2010/main" val="363831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a:t>
            </a:r>
            <a:r>
              <a:rPr lang="mr-IN" dirty="0"/>
              <a:t>…</a:t>
            </a:r>
            <a:endParaRPr lang="en-US" dirty="0"/>
          </a:p>
        </p:txBody>
      </p:sp>
      <p:sp>
        <p:nvSpPr>
          <p:cNvPr id="3" name="Content Placeholder 2"/>
          <p:cNvSpPr>
            <a:spLocks noGrp="1"/>
          </p:cNvSpPr>
          <p:nvPr>
            <p:ph idx="1"/>
          </p:nvPr>
        </p:nvSpPr>
        <p:spPr>
          <a:xfrm>
            <a:off x="457199" y="1489887"/>
            <a:ext cx="8339559" cy="1939114"/>
          </a:xfrm>
        </p:spPr>
        <p:txBody>
          <a:bodyPr/>
          <a:lstStyle/>
          <a:p>
            <a:pPr marL="0" indent="0">
              <a:buNone/>
            </a:pPr>
            <a:r>
              <a:rPr lang="en-US" sz="2000" dirty="0">
                <a:solidFill>
                  <a:srgbClr val="FF0000"/>
                </a:solidFill>
                <a:latin typeface="Apple Chancery" panose="03020702040506060504" pitchFamily="66" charset="-79"/>
                <a:cs typeface="Apple Chancery" panose="03020702040506060504" pitchFamily="66" charset="-79"/>
              </a:rPr>
              <a:t>Based on</a:t>
            </a:r>
            <a:r>
              <a:rPr lang="en-US" sz="2000" dirty="0"/>
              <a:t> what you learned last unit, where would you rather be during a lightning storm:</a:t>
            </a:r>
          </a:p>
          <a:p>
            <a:pPr lvl="1"/>
            <a:r>
              <a:rPr lang="en-US" dirty="0"/>
              <a:t>In your car?</a:t>
            </a:r>
          </a:p>
          <a:p>
            <a:pPr lvl="1"/>
            <a:r>
              <a:rPr lang="en-US" dirty="0"/>
              <a:t>Under a tree?</a:t>
            </a:r>
          </a:p>
          <a:p>
            <a:pPr lvl="1"/>
            <a:r>
              <a:rPr lang="en-US" dirty="0"/>
              <a:t>WHY?</a:t>
            </a:r>
          </a:p>
        </p:txBody>
      </p:sp>
      <p:pic>
        <p:nvPicPr>
          <p:cNvPr id="4" name="Picture 3"/>
          <p:cNvPicPr>
            <a:picLocks noChangeAspect="1"/>
          </p:cNvPicPr>
          <p:nvPr/>
        </p:nvPicPr>
        <p:blipFill>
          <a:blip r:embed="rId2"/>
          <a:stretch>
            <a:fillRect/>
          </a:stretch>
        </p:blipFill>
        <p:spPr>
          <a:xfrm>
            <a:off x="3244273" y="2391838"/>
            <a:ext cx="5432136" cy="3624011"/>
          </a:xfrm>
          <a:prstGeom prst="rect">
            <a:avLst/>
          </a:prstGeom>
        </p:spPr>
      </p:pic>
      <p:sp>
        <p:nvSpPr>
          <p:cNvPr id="5" name="TextBox 4"/>
          <p:cNvSpPr txBox="1"/>
          <p:nvPr/>
        </p:nvSpPr>
        <p:spPr>
          <a:xfrm>
            <a:off x="3117903" y="6015849"/>
            <a:ext cx="6222077" cy="230832"/>
          </a:xfrm>
          <a:prstGeom prst="rect">
            <a:avLst/>
          </a:prstGeom>
          <a:noFill/>
        </p:spPr>
        <p:txBody>
          <a:bodyPr wrap="square" rtlCol="0">
            <a:spAutoFit/>
          </a:bodyPr>
          <a:lstStyle/>
          <a:p>
            <a:r>
              <a:rPr lang="en-US" sz="900" dirty="0">
                <a:latin typeface="Palatino Linotype" charset="0"/>
                <a:ea typeface="Palatino Linotype" charset="0"/>
                <a:cs typeface="Palatino Linotype" charset="0"/>
              </a:rPr>
              <a:t>http://</a:t>
            </a:r>
            <a:r>
              <a:rPr lang="en-US" sz="900" dirty="0" err="1">
                <a:latin typeface="Palatino Linotype" charset="0"/>
                <a:ea typeface="Palatino Linotype" charset="0"/>
                <a:cs typeface="Palatino Linotype" charset="0"/>
              </a:rPr>
              <a:t>www.abc.net.au</a:t>
            </a:r>
            <a:r>
              <a:rPr lang="en-US" sz="900" dirty="0">
                <a:latin typeface="Palatino Linotype" charset="0"/>
                <a:ea typeface="Palatino Linotype" charset="0"/>
                <a:cs typeface="Palatino Linotype" charset="0"/>
              </a:rPr>
              <a:t>/news/2018-01-09/</a:t>
            </a:r>
            <a:r>
              <a:rPr lang="en-US" sz="900" dirty="0" err="1">
                <a:latin typeface="Palatino Linotype" charset="0"/>
                <a:ea typeface="Palatino Linotype" charset="0"/>
                <a:cs typeface="Palatino Linotype" charset="0"/>
              </a:rPr>
              <a:t>sydney</a:t>
            </a:r>
            <a:r>
              <a:rPr lang="en-US" sz="900" dirty="0">
                <a:latin typeface="Palatino Linotype" charset="0"/>
                <a:ea typeface="Palatino Linotype" charset="0"/>
                <a:cs typeface="Palatino Linotype" charset="0"/>
              </a:rPr>
              <a:t>-hit-by-fierce-lightning-storm-but-hot-weather-to-return/9313516</a:t>
            </a:r>
          </a:p>
        </p:txBody>
      </p:sp>
      <p:sp>
        <p:nvSpPr>
          <p:cNvPr id="6" name="TextBox 43">
            <a:extLst>
              <a:ext uri="{FF2B5EF4-FFF2-40B4-BE49-F238E27FC236}">
                <a16:creationId xmlns:a16="http://schemas.microsoft.com/office/drawing/2014/main" id="{364F5C69-81EC-A04D-827F-9B32E23DA59F}"/>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19.    </a:t>
            </a:r>
          </a:p>
        </p:txBody>
      </p:sp>
    </p:spTree>
    <p:extLst>
      <p:ext uri="{BB962C8B-B14F-4D97-AF65-F5344CB8AC3E}">
        <p14:creationId xmlns:p14="http://schemas.microsoft.com/office/powerpoint/2010/main" val="3908371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shielding?</a:t>
            </a:r>
          </a:p>
        </p:txBody>
      </p:sp>
      <p:sp>
        <p:nvSpPr>
          <p:cNvPr id="3" name="Content Placeholder 2"/>
          <p:cNvSpPr>
            <a:spLocks noGrp="1"/>
          </p:cNvSpPr>
          <p:nvPr>
            <p:ph idx="1"/>
          </p:nvPr>
        </p:nvSpPr>
        <p:spPr>
          <a:xfrm>
            <a:off x="822959" y="1298222"/>
            <a:ext cx="7543801" cy="624096"/>
          </a:xfrm>
        </p:spPr>
        <p:txBody>
          <a:bodyPr>
            <a:normAutofit fontScale="85000" lnSpcReduction="20000"/>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In a lightning strike</a:t>
            </a:r>
            <a:r>
              <a:rPr lang="en-US" dirty="0"/>
              <a:t>, the frame of your car acts like a Faraday cage! It’s </a:t>
            </a:r>
            <a:r>
              <a:rPr lang="en-US" u="sng" dirty="0"/>
              <a:t>not</a:t>
            </a:r>
            <a:r>
              <a:rPr lang="en-US" dirty="0"/>
              <a:t> the rubber tires that keeps you safe.</a:t>
            </a:r>
          </a:p>
        </p:txBody>
      </p:sp>
      <p:sp>
        <p:nvSpPr>
          <p:cNvPr id="5" name="TextBox 4"/>
          <p:cNvSpPr txBox="1"/>
          <p:nvPr/>
        </p:nvSpPr>
        <p:spPr>
          <a:xfrm>
            <a:off x="6525491" y="5369518"/>
            <a:ext cx="197427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hlinkClick r:id="rId2"/>
              </a:rPr>
              <a:t>Actual footage of a car lightning strike</a:t>
            </a:r>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22959" y="2069073"/>
            <a:ext cx="5410200" cy="3048000"/>
          </a:xfrm>
          <a:prstGeom prst="rect">
            <a:avLst/>
          </a:prstGeom>
        </p:spPr>
      </p:pic>
      <p:sp>
        <p:nvSpPr>
          <p:cNvPr id="9" name="TextBox 8"/>
          <p:cNvSpPr txBox="1"/>
          <p:nvPr/>
        </p:nvSpPr>
        <p:spPr>
          <a:xfrm>
            <a:off x="6525491" y="3131408"/>
            <a:ext cx="197427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hlinkClick r:id="rId4"/>
              </a:rPr>
              <a:t>Minute Physics - car + lightning strike</a:t>
            </a:r>
            <a:endParaRPr lang="en-US" dirty="0">
              <a:latin typeface="Times New Roman" panose="02020603050405020304" pitchFamily="18" charset="0"/>
              <a:cs typeface="Times New Roman" panose="02020603050405020304" pitchFamily="18" charset="0"/>
            </a:endParaRPr>
          </a:p>
        </p:txBody>
      </p:sp>
      <p:sp>
        <p:nvSpPr>
          <p:cNvPr id="7" name="TextBox 43">
            <a:extLst>
              <a:ext uri="{FF2B5EF4-FFF2-40B4-BE49-F238E27FC236}">
                <a16:creationId xmlns:a16="http://schemas.microsoft.com/office/drawing/2014/main" id="{17BB86BB-E106-9842-837E-551E36B3E31C}"/>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20.    </a:t>
            </a:r>
          </a:p>
        </p:txBody>
      </p:sp>
    </p:spTree>
    <p:extLst>
      <p:ext uri="{BB962C8B-B14F-4D97-AF65-F5344CB8AC3E}">
        <p14:creationId xmlns:p14="http://schemas.microsoft.com/office/powerpoint/2010/main" val="353131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Ball lightning</a:t>
            </a:r>
          </a:p>
        </p:txBody>
      </p:sp>
      <p:sp>
        <p:nvSpPr>
          <p:cNvPr id="3" name="Content Placeholder 2"/>
          <p:cNvSpPr>
            <a:spLocks noGrp="1"/>
          </p:cNvSpPr>
          <p:nvPr>
            <p:ph idx="1"/>
          </p:nvPr>
        </p:nvSpPr>
        <p:spPr>
          <a:xfrm>
            <a:off x="457201" y="1298222"/>
            <a:ext cx="7909560" cy="1465760"/>
          </a:xfrm>
        </p:spPr>
        <p:txBody>
          <a:bodyPr>
            <a:normAutofit/>
          </a:bodyPr>
          <a:lstStyle/>
          <a:p>
            <a:pPr marL="0" indent="0">
              <a:buNone/>
            </a:pPr>
            <a:r>
              <a:rPr lang="en-US" sz="2000" dirty="0">
                <a:solidFill>
                  <a:srgbClr val="FF0000"/>
                </a:solidFill>
                <a:latin typeface="Apple Chancery" panose="03020702040506060504" pitchFamily="66" charset="-79"/>
                <a:cs typeface="Apple Chancery" panose="03020702040506060504" pitchFamily="66" charset="-79"/>
              </a:rPr>
              <a:t>What is it?</a:t>
            </a:r>
            <a:endParaRPr lang="en-US" dirty="0">
              <a:solidFill>
                <a:srgbClr val="FF0000"/>
              </a:solidFill>
              <a:latin typeface="Apple Chancery" panose="03020702040506060504" pitchFamily="66" charset="-79"/>
              <a:cs typeface="Apple Chancery" panose="03020702040506060504" pitchFamily="66" charset="-79"/>
            </a:endParaRPr>
          </a:p>
          <a:p>
            <a:pPr lvl="1"/>
            <a:r>
              <a:rPr lang="en-US" dirty="0"/>
              <a:t>Uncommon event (up to 20-25 seconds)</a:t>
            </a:r>
          </a:p>
          <a:p>
            <a:pPr lvl="1"/>
            <a:r>
              <a:rPr lang="en-US" dirty="0"/>
              <a:t>Looks like a small ball of lightning that often appears in windows, in airplane cockpits, down chimneys</a:t>
            </a:r>
          </a:p>
        </p:txBody>
      </p:sp>
      <p:pic>
        <p:nvPicPr>
          <p:cNvPr id="6" name="Picture 5"/>
          <p:cNvPicPr>
            <a:picLocks noChangeAspect="1"/>
          </p:cNvPicPr>
          <p:nvPr/>
        </p:nvPicPr>
        <p:blipFill>
          <a:blip r:embed="rId2"/>
          <a:stretch>
            <a:fillRect/>
          </a:stretch>
        </p:blipFill>
        <p:spPr>
          <a:xfrm>
            <a:off x="4744092" y="2763982"/>
            <a:ext cx="4269376" cy="3532909"/>
          </a:xfrm>
          <a:prstGeom prst="rect">
            <a:avLst/>
          </a:prstGeom>
        </p:spPr>
      </p:pic>
      <p:sp>
        <p:nvSpPr>
          <p:cNvPr id="7" name="TextBox 6"/>
          <p:cNvSpPr txBox="1"/>
          <p:nvPr/>
        </p:nvSpPr>
        <p:spPr>
          <a:xfrm>
            <a:off x="4540826" y="6348846"/>
            <a:ext cx="4675909" cy="553998"/>
          </a:xfrm>
          <a:prstGeom prst="rect">
            <a:avLst/>
          </a:prstGeom>
          <a:noFill/>
        </p:spPr>
        <p:txBody>
          <a:bodyPr wrap="square" rtlCol="0">
            <a:spAutoFit/>
          </a:bodyPr>
          <a:lstStyle/>
          <a:p>
            <a:r>
              <a:rPr lang="en-US" sz="1000" dirty="0">
                <a:latin typeface="Palatino Linotype" charset="0"/>
                <a:ea typeface="Palatino Linotype" charset="0"/>
                <a:cs typeface="Palatino Linotype" charset="0"/>
              </a:rPr>
              <a:t>Ball Lightning - "Globe of Fire Descending into a Room" in "The Aerial World," by Dr. G. </a:t>
            </a:r>
            <a:r>
              <a:rPr lang="en-US" sz="1000" dirty="0" err="1">
                <a:latin typeface="Palatino Linotype" charset="0"/>
                <a:ea typeface="Palatino Linotype" charset="0"/>
                <a:cs typeface="Palatino Linotype" charset="0"/>
              </a:rPr>
              <a:t>Hartwig</a:t>
            </a:r>
            <a:r>
              <a:rPr lang="en-US" sz="1000" dirty="0">
                <a:latin typeface="Palatino Linotype" charset="0"/>
                <a:ea typeface="Palatino Linotype" charset="0"/>
                <a:cs typeface="Palatino Linotype" charset="0"/>
              </a:rPr>
              <a:t>, London, 1886. P. 267. Library Call Number QC863.4 H33 1886. Image ID: libr0524, Treasures of the NOAA Library Collection</a:t>
            </a:r>
          </a:p>
        </p:txBody>
      </p:sp>
      <p:sp>
        <p:nvSpPr>
          <p:cNvPr id="8" name="Content Placeholder 2"/>
          <p:cNvSpPr txBox="1">
            <a:spLocks/>
          </p:cNvSpPr>
          <p:nvPr/>
        </p:nvSpPr>
        <p:spPr>
          <a:xfrm>
            <a:off x="271450" y="2897022"/>
            <a:ext cx="4269376" cy="28477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q"/>
              <a:defRPr sz="2000" kern="1200">
                <a:solidFill>
                  <a:schemeClr val="tx1">
                    <a:lumMod val="75000"/>
                    <a:lumOff val="25000"/>
                  </a:schemeClr>
                </a:solidFill>
                <a:latin typeface="Palatino Linotype" charset="0"/>
                <a:ea typeface="Palatino Linotype" charset="0"/>
                <a:cs typeface="Palatino Linotype" charset="0"/>
              </a:defRPr>
            </a:lvl1pPr>
            <a:lvl2pPr marL="384048" indent="-182880" algn="l" defTabSz="914400" rtl="0" eaLnBrk="1" latinLnBrk="0" hangingPunct="1">
              <a:lnSpc>
                <a:spcPct val="90000"/>
              </a:lnSpc>
              <a:spcBef>
                <a:spcPts val="200"/>
              </a:spcBef>
              <a:spcAft>
                <a:spcPts val="400"/>
              </a:spcAft>
              <a:buClr>
                <a:schemeClr val="accent1"/>
              </a:buClr>
              <a:buFont typeface="Wingdings" charset="2"/>
              <a:buChar char="§"/>
              <a:defRPr sz="1800" kern="1200">
                <a:solidFill>
                  <a:schemeClr val="tx1">
                    <a:lumMod val="75000"/>
                    <a:lumOff val="25000"/>
                  </a:schemeClr>
                </a:solidFill>
                <a:latin typeface="Palatino Linotype" charset="0"/>
                <a:ea typeface="Palatino Linotype" charset="0"/>
                <a:cs typeface="Palatino Linotype" charset="0"/>
              </a:defRPr>
            </a:lvl2pPr>
            <a:lvl3pPr marL="566928" indent="-182880" algn="l" defTabSz="914400" rtl="0" eaLnBrk="1" latinLnBrk="0" hangingPunct="1">
              <a:lnSpc>
                <a:spcPct val="90000"/>
              </a:lnSpc>
              <a:spcBef>
                <a:spcPts val="200"/>
              </a:spcBef>
              <a:spcAft>
                <a:spcPts val="400"/>
              </a:spcAft>
              <a:buClr>
                <a:schemeClr val="accent1"/>
              </a:buClr>
              <a:buFont typeface="Courier New" charset="0"/>
              <a:buChar char="o"/>
              <a:defRPr sz="1400" kern="1200">
                <a:solidFill>
                  <a:schemeClr val="tx1">
                    <a:lumMod val="75000"/>
                    <a:lumOff val="25000"/>
                  </a:schemeClr>
                </a:solidFill>
                <a:latin typeface="Palatino Linotype" charset="0"/>
                <a:ea typeface="Palatino Linotype" charset="0"/>
                <a:cs typeface="Palatino Linotype" charset="0"/>
              </a:defRPr>
            </a:lvl3pPr>
            <a:lvl4pPr marL="749808" indent="-182880" algn="l" defTabSz="914400" rtl="0" eaLnBrk="1" latinLnBrk="0" hangingPunct="1">
              <a:lnSpc>
                <a:spcPct val="90000"/>
              </a:lnSpc>
              <a:spcBef>
                <a:spcPts val="200"/>
              </a:spcBef>
              <a:spcAft>
                <a:spcPts val="400"/>
              </a:spcAft>
              <a:buClr>
                <a:schemeClr val="accent1"/>
              </a:buClr>
              <a:buFont typeface="Courier New" charset="0"/>
              <a:buChar char="o"/>
              <a:defRPr sz="1400" kern="1200">
                <a:solidFill>
                  <a:schemeClr val="tx1">
                    <a:lumMod val="75000"/>
                    <a:lumOff val="25000"/>
                  </a:schemeClr>
                </a:solidFill>
                <a:latin typeface="Palatino Linotype" charset="0"/>
                <a:ea typeface="Palatino Linotype" charset="0"/>
                <a:cs typeface="Palatino Linotype" charset="0"/>
              </a:defRPr>
            </a:lvl4pPr>
            <a:lvl5pPr marL="932688" indent="-182880" algn="l" defTabSz="914400" rtl="0" eaLnBrk="1" latinLnBrk="0" hangingPunct="1">
              <a:lnSpc>
                <a:spcPct val="90000"/>
              </a:lnSpc>
              <a:spcBef>
                <a:spcPts val="200"/>
              </a:spcBef>
              <a:spcAft>
                <a:spcPts val="400"/>
              </a:spcAft>
              <a:buClr>
                <a:schemeClr val="accent1"/>
              </a:buClr>
              <a:buFont typeface="Courier New" charset="0"/>
              <a:buChar char="o"/>
              <a:defRPr sz="1400" kern="1200">
                <a:solidFill>
                  <a:schemeClr val="tx1">
                    <a:lumMod val="75000"/>
                    <a:lumOff val="25000"/>
                  </a:schemeClr>
                </a:solidFill>
                <a:latin typeface="Palatino Linotype" charset="0"/>
                <a:ea typeface="Palatino Linotype" charset="0"/>
                <a:cs typeface="Palatino Linotype"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sz="2000" dirty="0">
                <a:solidFill>
                  <a:srgbClr val="FF0000"/>
                </a:solidFill>
                <a:latin typeface="Apple Chancery" panose="03020702040506060504" pitchFamily="66" charset="-79"/>
                <a:cs typeface="Apple Chancery" panose="03020702040506060504" pitchFamily="66" charset="-79"/>
              </a:rPr>
              <a:t>Not well understood</a:t>
            </a:r>
            <a:r>
              <a:rPr lang="en-US" sz="2000" dirty="0">
                <a:latin typeface="Times New Roman" panose="02020603050405020304" pitchFamily="18" charset="0"/>
                <a:cs typeface="Times New Roman" panose="02020603050405020304" pitchFamily="18" charset="0"/>
              </a:rPr>
              <a:t> - one working theory is that leftover ions from lightning strikes accumulate on windows or buildings (instead of being grounded), and those ions “pile up” and create an electric field that can get through the glass -- this gives electrons inside the window enough energy to ionize nearby air molecules, creating a glowing ball.</a:t>
            </a:r>
          </a:p>
        </p:txBody>
      </p:sp>
      <p:sp>
        <p:nvSpPr>
          <p:cNvPr id="9" name="TextBox 8">
            <a:hlinkClick r:id="rId3"/>
          </p:cNvPr>
          <p:cNvSpPr txBox="1"/>
          <p:nvPr/>
        </p:nvSpPr>
        <p:spPr>
          <a:xfrm>
            <a:off x="1051823" y="6097824"/>
            <a:ext cx="3489003" cy="369332"/>
          </a:xfrm>
          <a:prstGeom prst="rect">
            <a:avLst/>
          </a:prstGeom>
          <a:noFill/>
        </p:spPr>
        <p:txBody>
          <a:bodyPr wrap="square" rtlCol="0">
            <a:spAutoFit/>
          </a:bodyPr>
          <a:lstStyle/>
          <a:p>
            <a:r>
              <a:rPr lang="en-US" dirty="0">
                <a:hlinkClick r:id="rId3"/>
              </a:rPr>
              <a:t>(John Lowke, CSIRO</a:t>
            </a:r>
            <a:r>
              <a:rPr lang="en-US" dirty="0"/>
              <a:t>)</a:t>
            </a:r>
          </a:p>
        </p:txBody>
      </p:sp>
    </p:spTree>
    <p:extLst>
      <p:ext uri="{BB962C8B-B14F-4D97-AF65-F5344CB8AC3E}">
        <p14:creationId xmlns:p14="http://schemas.microsoft.com/office/powerpoint/2010/main" val="4027842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89"/>
            <a:ext cx="8229600" cy="752824"/>
          </a:xfrm>
        </p:spPr>
        <p:txBody>
          <a:bodyPr/>
          <a:lstStyle/>
          <a:p>
            <a:r>
              <a:rPr lang="en-US" dirty="0"/>
              <a:t>St. Elmo’s Fire</a:t>
            </a:r>
          </a:p>
        </p:txBody>
      </p:sp>
      <p:sp>
        <p:nvSpPr>
          <p:cNvPr id="3" name="Content Placeholder 2"/>
          <p:cNvSpPr>
            <a:spLocks noGrp="1"/>
          </p:cNvSpPr>
          <p:nvPr>
            <p:ph idx="1"/>
          </p:nvPr>
        </p:nvSpPr>
        <p:spPr>
          <a:xfrm>
            <a:off x="160019" y="1101450"/>
            <a:ext cx="8206741" cy="815542"/>
          </a:xfrm>
        </p:spPr>
        <p:txBody>
          <a:bodyPr>
            <a:normAutofit/>
          </a:bodyPr>
          <a:lstStyle/>
          <a:p>
            <a:pPr marL="0" indent="0">
              <a:buNone/>
            </a:pPr>
            <a:r>
              <a:rPr lang="en-US" sz="2000" dirty="0">
                <a:solidFill>
                  <a:srgbClr val="FF0000"/>
                </a:solidFill>
                <a:latin typeface="Apple Chancery" panose="03020702040506060504" pitchFamily="66" charset="-79"/>
                <a:cs typeface="Apple Chancery" panose="03020702040506060504" pitchFamily="66" charset="-79"/>
              </a:rPr>
              <a:t>A similar phenomenon</a:t>
            </a:r>
            <a:r>
              <a:rPr lang="en-US" sz="2000" dirty="0"/>
              <a:t> is St Elmo’s Fire, often seen on the masts of ships and mentioned in many works of literature</a:t>
            </a:r>
          </a:p>
        </p:txBody>
      </p:sp>
      <p:pic>
        <p:nvPicPr>
          <p:cNvPr id="4" name="Picture 3"/>
          <p:cNvPicPr>
            <a:picLocks noChangeAspect="1"/>
          </p:cNvPicPr>
          <p:nvPr/>
        </p:nvPicPr>
        <p:blipFill>
          <a:blip r:embed="rId2"/>
          <a:stretch>
            <a:fillRect/>
          </a:stretch>
        </p:blipFill>
        <p:spPr>
          <a:xfrm>
            <a:off x="5399375" y="1998017"/>
            <a:ext cx="3287425" cy="4228199"/>
          </a:xfrm>
          <a:prstGeom prst="rect">
            <a:avLst/>
          </a:prstGeom>
        </p:spPr>
      </p:pic>
      <p:sp>
        <p:nvSpPr>
          <p:cNvPr id="5" name="TextBox 4"/>
          <p:cNvSpPr txBox="1"/>
          <p:nvPr/>
        </p:nvSpPr>
        <p:spPr>
          <a:xfrm>
            <a:off x="4873336" y="6381229"/>
            <a:ext cx="5143500" cy="215444"/>
          </a:xfrm>
          <a:prstGeom prst="rect">
            <a:avLst/>
          </a:prstGeom>
          <a:noFill/>
        </p:spPr>
        <p:txBody>
          <a:bodyPr wrap="square" rtlCol="0">
            <a:spAutoFit/>
          </a:bodyPr>
          <a:lstStyle/>
          <a:p>
            <a:r>
              <a:rPr lang="en-US" sz="800">
                <a:latin typeface="Palatino Linotype" charset="0"/>
                <a:ea typeface="Palatino Linotype" charset="0"/>
                <a:cs typeface="Palatino Linotype" charset="0"/>
              </a:rPr>
              <a:t>http://</a:t>
            </a:r>
            <a:r>
              <a:rPr lang="en-US" sz="800" dirty="0" err="1">
                <a:latin typeface="Palatino Linotype" charset="0"/>
                <a:ea typeface="Palatino Linotype" charset="0"/>
                <a:cs typeface="Palatino Linotype" charset="0"/>
              </a:rPr>
              <a:t>physicsbuzz.physicscentral.com</a:t>
            </a:r>
            <a:r>
              <a:rPr lang="en-US" sz="800" dirty="0">
                <a:latin typeface="Palatino Linotype" charset="0"/>
                <a:ea typeface="Palatino Linotype" charset="0"/>
                <a:cs typeface="Palatino Linotype" charset="0"/>
              </a:rPr>
              <a:t>/2014/10/the-ghostly-glow-of-</a:t>
            </a:r>
            <a:r>
              <a:rPr lang="en-US" sz="800" dirty="0" err="1">
                <a:latin typeface="Palatino Linotype" charset="0"/>
                <a:ea typeface="Palatino Linotype" charset="0"/>
                <a:cs typeface="Palatino Linotype" charset="0"/>
              </a:rPr>
              <a:t>st</a:t>
            </a:r>
            <a:r>
              <a:rPr lang="en-US" sz="800" dirty="0">
                <a:latin typeface="Palatino Linotype" charset="0"/>
                <a:ea typeface="Palatino Linotype" charset="0"/>
                <a:cs typeface="Palatino Linotype" charset="0"/>
              </a:rPr>
              <a:t>-</a:t>
            </a:r>
            <a:r>
              <a:rPr lang="en-US" sz="800" dirty="0" err="1">
                <a:latin typeface="Palatino Linotype" charset="0"/>
                <a:ea typeface="Palatino Linotype" charset="0"/>
                <a:cs typeface="Palatino Linotype" charset="0"/>
              </a:rPr>
              <a:t>elmos-fire.html</a:t>
            </a:r>
            <a:endParaRPr lang="en-US" sz="800" dirty="0">
              <a:latin typeface="Palatino Linotype" charset="0"/>
              <a:ea typeface="Palatino Linotype" charset="0"/>
              <a:cs typeface="Palatino Linotype" charset="0"/>
            </a:endParaRPr>
          </a:p>
        </p:txBody>
      </p:sp>
      <p:sp>
        <p:nvSpPr>
          <p:cNvPr id="6" name="TextBox 5"/>
          <p:cNvSpPr txBox="1"/>
          <p:nvPr/>
        </p:nvSpPr>
        <p:spPr>
          <a:xfrm>
            <a:off x="160019" y="1938425"/>
            <a:ext cx="5045826" cy="4739759"/>
          </a:xfrm>
          <a:prstGeom prst="rect">
            <a:avLst/>
          </a:prstGeom>
          <a:noFill/>
        </p:spPr>
        <p:txBody>
          <a:bodyPr wrap="square" rtlCol="0">
            <a:spAutoFit/>
          </a:bodyPr>
          <a:lstStyle/>
          <a:p>
            <a:r>
              <a:rPr lang="en-US" dirty="0">
                <a:solidFill>
                  <a:srgbClr val="FF0000"/>
                </a:solidFill>
                <a:latin typeface="Apple Chancery" panose="03020702040506060504" pitchFamily="66" charset="-79"/>
                <a:ea typeface="Palatino Linotype" charset="0"/>
                <a:cs typeface="Apple Chancery" panose="03020702040506060504" pitchFamily="66" charset="-79"/>
              </a:rPr>
              <a:t>"Everything is in flames, </a:t>
            </a:r>
            <a:r>
              <a:rPr lang="en-US" dirty="0">
                <a:latin typeface="Times New Roman" panose="02020603050405020304" pitchFamily="18" charset="0"/>
                <a:ea typeface="Palatino Linotype" charset="0"/>
                <a:cs typeface="Times New Roman" panose="02020603050405020304" pitchFamily="18" charset="0"/>
              </a:rPr>
              <a:t>— the sky with lightning, — the water with luminous particles, and even the very masts are pointed with a blue flame."</a:t>
            </a:r>
            <a:br>
              <a:rPr lang="en-US" dirty="0">
                <a:latin typeface="Times New Roman" panose="02020603050405020304" pitchFamily="18" charset="0"/>
                <a:ea typeface="Palatino Linotype" charset="0"/>
                <a:cs typeface="Times New Roman" panose="02020603050405020304" pitchFamily="18" charset="0"/>
              </a:rPr>
            </a:br>
            <a:r>
              <a:rPr lang="en-US" dirty="0">
                <a:latin typeface="Times New Roman" panose="02020603050405020304" pitchFamily="18" charset="0"/>
                <a:ea typeface="Palatino Linotype" charset="0"/>
                <a:cs typeface="Times New Roman" panose="02020603050405020304" pitchFamily="18" charset="0"/>
              </a:rPr>
              <a:t>		— Charles Darwin, 1832</a:t>
            </a:r>
          </a:p>
          <a:p>
            <a:endParaRPr lang="en-US" dirty="0">
              <a:latin typeface="Times New Roman" panose="02020603050405020304" pitchFamily="18" charset="0"/>
              <a:ea typeface="Palatino Linotype" charset="0"/>
              <a:cs typeface="Times New Roman" panose="02020603050405020304" pitchFamily="18" charset="0"/>
            </a:endParaRPr>
          </a:p>
          <a:p>
            <a:r>
              <a:rPr lang="en-US" dirty="0">
                <a:latin typeface="Times New Roman" panose="02020603050405020304" pitchFamily="18" charset="0"/>
                <a:ea typeface="Palatino Linotype" charset="0"/>
                <a:cs typeface="Times New Roman" panose="02020603050405020304" pitchFamily="18" charset="0"/>
              </a:rPr>
              <a:t>"... sometime </a:t>
            </a:r>
            <a:r>
              <a:rPr lang="en-US" dirty="0" err="1">
                <a:latin typeface="Times New Roman" panose="02020603050405020304" pitchFamily="18" charset="0"/>
                <a:ea typeface="Palatino Linotype" charset="0"/>
                <a:cs typeface="Times New Roman" panose="02020603050405020304" pitchFamily="18" charset="0"/>
              </a:rPr>
              <a:t>I'ld</a:t>
            </a:r>
            <a:r>
              <a:rPr lang="en-US" dirty="0">
                <a:latin typeface="Times New Roman" panose="02020603050405020304" pitchFamily="18" charset="0"/>
                <a:ea typeface="Palatino Linotype" charset="0"/>
                <a:cs typeface="Times New Roman" panose="02020603050405020304" pitchFamily="18" charset="0"/>
              </a:rPr>
              <a:t> divide,</a:t>
            </a:r>
            <a:br>
              <a:rPr lang="en-US" dirty="0">
                <a:latin typeface="Times New Roman" panose="02020603050405020304" pitchFamily="18" charset="0"/>
                <a:ea typeface="Palatino Linotype" charset="0"/>
                <a:cs typeface="Times New Roman" panose="02020603050405020304" pitchFamily="18" charset="0"/>
              </a:rPr>
            </a:br>
            <a:r>
              <a:rPr lang="en-US" dirty="0">
                <a:latin typeface="Times New Roman" panose="02020603050405020304" pitchFamily="18" charset="0"/>
                <a:ea typeface="Palatino Linotype" charset="0"/>
                <a:cs typeface="Times New Roman" panose="02020603050405020304" pitchFamily="18" charset="0"/>
              </a:rPr>
              <a:t>And burn in many places; on the topmast,</a:t>
            </a:r>
            <a:br>
              <a:rPr lang="en-US" dirty="0">
                <a:latin typeface="Times New Roman" panose="02020603050405020304" pitchFamily="18" charset="0"/>
                <a:ea typeface="Palatino Linotype" charset="0"/>
                <a:cs typeface="Times New Roman" panose="02020603050405020304" pitchFamily="18" charset="0"/>
              </a:rPr>
            </a:br>
            <a:r>
              <a:rPr lang="en-US" dirty="0">
                <a:latin typeface="Times New Roman" panose="02020603050405020304" pitchFamily="18" charset="0"/>
                <a:ea typeface="Palatino Linotype" charset="0"/>
                <a:cs typeface="Times New Roman" panose="02020603050405020304" pitchFamily="18" charset="0"/>
              </a:rPr>
              <a:t>The yards and bowsprit, would I flame distinctly,</a:t>
            </a:r>
            <a:br>
              <a:rPr lang="en-US" dirty="0">
                <a:latin typeface="Times New Roman" panose="02020603050405020304" pitchFamily="18" charset="0"/>
                <a:ea typeface="Palatino Linotype" charset="0"/>
                <a:cs typeface="Times New Roman" panose="02020603050405020304" pitchFamily="18" charset="0"/>
              </a:rPr>
            </a:br>
            <a:r>
              <a:rPr lang="en-US" dirty="0">
                <a:latin typeface="Times New Roman" panose="02020603050405020304" pitchFamily="18" charset="0"/>
                <a:ea typeface="Palatino Linotype" charset="0"/>
                <a:cs typeface="Times New Roman" panose="02020603050405020304" pitchFamily="18" charset="0"/>
              </a:rPr>
              <a:t>Then meet and join.”</a:t>
            </a:r>
          </a:p>
          <a:p>
            <a:r>
              <a:rPr lang="en-US" dirty="0">
                <a:latin typeface="Times New Roman" panose="02020603050405020304" pitchFamily="18" charset="0"/>
                <a:ea typeface="Palatino Linotype" charset="0"/>
                <a:cs typeface="Times New Roman" panose="02020603050405020304" pitchFamily="18" charset="0"/>
              </a:rPr>
              <a:t>		— William Shakespeare, </a:t>
            </a:r>
            <a:r>
              <a:rPr lang="en-US" i="1" dirty="0">
                <a:latin typeface="Times New Roman" panose="02020603050405020304" pitchFamily="18" charset="0"/>
                <a:ea typeface="Palatino Linotype" charset="0"/>
                <a:cs typeface="Times New Roman" panose="02020603050405020304" pitchFamily="18" charset="0"/>
              </a:rPr>
              <a:t>The Tempest</a:t>
            </a:r>
            <a:r>
              <a:rPr lang="en-US" dirty="0">
                <a:latin typeface="Times New Roman" panose="02020603050405020304" pitchFamily="18" charset="0"/>
                <a:ea typeface="Palatino Linotype" charset="0"/>
                <a:cs typeface="Times New Roman" panose="02020603050405020304" pitchFamily="18" charset="0"/>
              </a:rPr>
              <a:t> </a:t>
            </a:r>
          </a:p>
          <a:p>
            <a:endParaRPr lang="en-US" dirty="0">
              <a:latin typeface="Times New Roman" panose="02020603050405020304" pitchFamily="18" charset="0"/>
              <a:ea typeface="Palatino Linotype" charset="0"/>
              <a:cs typeface="Times New Roman" panose="02020603050405020304" pitchFamily="18" charset="0"/>
            </a:endParaRPr>
          </a:p>
          <a:p>
            <a:r>
              <a:rPr lang="en-US" dirty="0">
                <a:latin typeface="Times New Roman" panose="02020603050405020304" pitchFamily="18" charset="0"/>
                <a:ea typeface="Palatino Linotype" charset="0"/>
                <a:cs typeface="Times New Roman" panose="02020603050405020304" pitchFamily="18" charset="0"/>
              </a:rPr>
              <a:t>"About, about, in reel and rout, The death fires danced at night; The water, like a witch's oils, Burnt green and blue and white.”</a:t>
            </a:r>
          </a:p>
          <a:p>
            <a:r>
              <a:rPr lang="en-US" dirty="0">
                <a:latin typeface="Times New Roman" panose="02020603050405020304" pitchFamily="18" charset="0"/>
                <a:ea typeface="Palatino Linotype" charset="0"/>
                <a:cs typeface="Times New Roman" panose="02020603050405020304" pitchFamily="18" charset="0"/>
              </a:rPr>
              <a:t>		—Samuel Taylor Coleridge, </a:t>
            </a:r>
            <a:r>
              <a:rPr lang="en-US" i="1" dirty="0">
                <a:latin typeface="Times New Roman" panose="02020603050405020304" pitchFamily="18" charset="0"/>
                <a:ea typeface="Palatino Linotype" charset="0"/>
                <a:cs typeface="Times New Roman" panose="02020603050405020304" pitchFamily="18" charset="0"/>
              </a:rPr>
              <a:t>The Rime 		of the Ancient Mariner</a:t>
            </a:r>
            <a:endParaRPr lang="en-US" dirty="0">
              <a:latin typeface="Times New Roman" panose="02020603050405020304" pitchFamily="18" charset="0"/>
              <a:ea typeface="Palatino Linotype" charset="0"/>
              <a:cs typeface="Times New Roman" panose="02020603050405020304" pitchFamily="18" charset="0"/>
            </a:endParaRPr>
          </a:p>
          <a:p>
            <a:endParaRPr lang="en-US" sz="1400" dirty="0">
              <a:latin typeface="Palatino Linotype" charset="0"/>
              <a:ea typeface="Palatino Linotype" charset="0"/>
              <a:cs typeface="Palatino Linotype" charset="0"/>
            </a:endParaRPr>
          </a:p>
        </p:txBody>
      </p:sp>
      <p:sp>
        <p:nvSpPr>
          <p:cNvPr id="7" name="TextBox 43">
            <a:extLst>
              <a:ext uri="{FF2B5EF4-FFF2-40B4-BE49-F238E27FC236}">
                <a16:creationId xmlns:a16="http://schemas.microsoft.com/office/drawing/2014/main" id="{ED8F06F4-41A6-BC49-9F2E-103816747009}"/>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22.    </a:t>
            </a:r>
          </a:p>
        </p:txBody>
      </p:sp>
    </p:spTree>
    <p:extLst>
      <p:ext uri="{BB962C8B-B14F-4D97-AF65-F5344CB8AC3E}">
        <p14:creationId xmlns:p14="http://schemas.microsoft.com/office/powerpoint/2010/main" val="238340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 Elmo’s fire</a:t>
            </a:r>
          </a:p>
        </p:txBody>
      </p:sp>
      <p:sp>
        <p:nvSpPr>
          <p:cNvPr id="3" name="Content Placeholder 2"/>
          <p:cNvSpPr>
            <a:spLocks noGrp="1"/>
          </p:cNvSpPr>
          <p:nvPr>
            <p:ph idx="1"/>
          </p:nvPr>
        </p:nvSpPr>
        <p:spPr>
          <a:xfrm>
            <a:off x="822959" y="1298221"/>
            <a:ext cx="7543801" cy="5112969"/>
          </a:xfrm>
        </p:spPr>
        <p:txBody>
          <a:bodyPr>
            <a:normAutofit fontScale="92500" lnSpcReduction="20000"/>
          </a:bodyPr>
          <a:lstStyle/>
          <a:p>
            <a:pPr marL="0" indent="0">
              <a:buNone/>
            </a:pPr>
            <a:r>
              <a:rPr lang="en-US" sz="2200" dirty="0">
                <a:solidFill>
                  <a:srgbClr val="FF0000"/>
                </a:solidFill>
                <a:latin typeface="Apple Chancery" panose="03020702040506060504" pitchFamily="66" charset="-79"/>
                <a:cs typeface="Apple Chancery" panose="03020702040506060504" pitchFamily="66" charset="-79"/>
              </a:rPr>
              <a:t>A strong electric field</a:t>
            </a:r>
            <a:r>
              <a:rPr lang="en-US" sz="2200" dirty="0"/>
              <a:t> can ionize air molecules, creating a plasma</a:t>
            </a:r>
          </a:p>
          <a:p>
            <a:pPr lvl="1"/>
            <a:r>
              <a:rPr lang="en-US" dirty="0">
                <a:solidFill>
                  <a:srgbClr val="FF0000"/>
                </a:solidFill>
                <a:latin typeface="Apple Chancery" panose="03020702040506060504" pitchFamily="66" charset="-79"/>
                <a:cs typeface="Apple Chancery" panose="03020702040506060504" pitchFamily="66" charset="-79"/>
              </a:rPr>
              <a:t>The strength of the field </a:t>
            </a:r>
            <a:r>
              <a:rPr lang="en-US" dirty="0"/>
              <a:t>can rip protons and electrons apart, breaking bonds and releasing energy</a:t>
            </a:r>
          </a:p>
          <a:p>
            <a:pPr lvl="1"/>
            <a:r>
              <a:rPr lang="en-US" dirty="0">
                <a:solidFill>
                  <a:srgbClr val="FF0000"/>
                </a:solidFill>
                <a:latin typeface="Apple Chancery" panose="03020702040506060504" pitchFamily="66" charset="-79"/>
                <a:cs typeface="Apple Chancery" panose="03020702040506060504" pitchFamily="66" charset="-79"/>
              </a:rPr>
              <a:t>As those electrons travel </a:t>
            </a:r>
            <a:r>
              <a:rPr lang="en-US" dirty="0"/>
              <a:t>through the plasma, they interact with air molecules, and excite electrons in those molecules</a:t>
            </a:r>
          </a:p>
          <a:p>
            <a:pPr marL="914400" lvl="2" indent="0">
              <a:buNone/>
            </a:pPr>
            <a:r>
              <a:rPr lang="en-US" sz="1900" dirty="0">
                <a:solidFill>
                  <a:srgbClr val="FF0000"/>
                </a:solidFill>
                <a:latin typeface="Apple Chancery" panose="03020702040506060504" pitchFamily="66" charset="-79"/>
                <a:cs typeface="Apple Chancery" panose="03020702040506060504" pitchFamily="66" charset="-79"/>
              </a:rPr>
              <a:t>What’s air made of?</a:t>
            </a:r>
            <a:r>
              <a:rPr lang="en-US" sz="1900" dirty="0"/>
              <a:t> What do you know about how those gases act under high voltage?</a:t>
            </a:r>
          </a:p>
          <a:p>
            <a:pPr lvl="2"/>
            <a:endParaRPr lang="en-US" sz="1900"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457200" lvl="1" indent="0">
              <a:buNone/>
            </a:pPr>
            <a:r>
              <a:rPr lang="en-US" sz="2200" dirty="0">
                <a:solidFill>
                  <a:srgbClr val="FF0000"/>
                </a:solidFill>
                <a:latin typeface="Apple Chancery" panose="03020702040506060504" pitchFamily="66" charset="-79"/>
                <a:cs typeface="Apple Chancery" panose="03020702040506060504" pitchFamily="66" charset="-79"/>
              </a:rPr>
              <a:t>The appearance of St. Elmo’s fire</a:t>
            </a:r>
            <a:r>
              <a:rPr lang="en-US" sz="2200" dirty="0"/>
              <a:t> often heralds the end of a thunderstorm, so it’s traditionally considered a good omen by sailors</a:t>
            </a:r>
          </a:p>
        </p:txBody>
      </p:sp>
      <p:pic>
        <p:nvPicPr>
          <p:cNvPr id="4" name="Picture 3"/>
          <p:cNvPicPr>
            <a:picLocks noChangeAspect="1"/>
          </p:cNvPicPr>
          <p:nvPr/>
        </p:nvPicPr>
        <p:blipFill>
          <a:blip r:embed="rId2"/>
          <a:stretch>
            <a:fillRect/>
          </a:stretch>
        </p:blipFill>
        <p:spPr>
          <a:xfrm>
            <a:off x="1566108" y="3258420"/>
            <a:ext cx="3622875" cy="2071077"/>
          </a:xfrm>
          <a:prstGeom prst="rect">
            <a:avLst/>
          </a:prstGeom>
        </p:spPr>
      </p:pic>
      <p:sp>
        <p:nvSpPr>
          <p:cNvPr id="5" name="TextBox 4"/>
          <p:cNvSpPr txBox="1"/>
          <p:nvPr/>
        </p:nvSpPr>
        <p:spPr>
          <a:xfrm>
            <a:off x="5270006" y="3429000"/>
            <a:ext cx="3622874" cy="1200329"/>
          </a:xfrm>
          <a:prstGeom prst="rect">
            <a:avLst/>
          </a:prstGeom>
          <a:noFill/>
        </p:spPr>
        <p:txBody>
          <a:bodyPr wrap="square" rtlCol="0">
            <a:spAutoFit/>
          </a:bodyPr>
          <a:lstStyle/>
          <a:p>
            <a:r>
              <a:rPr lang="en-US" dirty="0">
                <a:latin typeface="Times New Roman" panose="02020603050405020304" pitchFamily="18" charset="0"/>
                <a:ea typeface="Palatino Linotype" charset="0"/>
                <a:cs typeface="Times New Roman" panose="02020603050405020304" pitchFamily="18" charset="0"/>
              </a:rPr>
              <a:t>Discharge tubes showing various gases - our atmosphere is mostly N and O, so air molecules put out a violet/blue light.</a:t>
            </a:r>
          </a:p>
        </p:txBody>
      </p:sp>
      <p:sp>
        <p:nvSpPr>
          <p:cNvPr id="6" name="TextBox 5"/>
          <p:cNvSpPr txBox="1"/>
          <p:nvPr/>
        </p:nvSpPr>
        <p:spPr>
          <a:xfrm>
            <a:off x="4873336" y="6381229"/>
            <a:ext cx="5143500" cy="215444"/>
          </a:xfrm>
          <a:prstGeom prst="rect">
            <a:avLst/>
          </a:prstGeom>
          <a:noFill/>
        </p:spPr>
        <p:txBody>
          <a:bodyPr wrap="square" rtlCol="0">
            <a:spAutoFit/>
          </a:bodyPr>
          <a:lstStyle/>
          <a:p>
            <a:r>
              <a:rPr lang="en-US" sz="800">
                <a:latin typeface="Palatino Linotype" charset="0"/>
                <a:ea typeface="Palatino Linotype" charset="0"/>
                <a:cs typeface="Palatino Linotype" charset="0"/>
              </a:rPr>
              <a:t>http://</a:t>
            </a:r>
            <a:r>
              <a:rPr lang="en-US" sz="800" dirty="0" err="1">
                <a:latin typeface="Palatino Linotype" charset="0"/>
                <a:ea typeface="Palatino Linotype" charset="0"/>
                <a:cs typeface="Palatino Linotype" charset="0"/>
              </a:rPr>
              <a:t>physicsbuzz.physicscentral.com</a:t>
            </a:r>
            <a:r>
              <a:rPr lang="en-US" sz="800" dirty="0">
                <a:latin typeface="Palatino Linotype" charset="0"/>
                <a:ea typeface="Palatino Linotype" charset="0"/>
                <a:cs typeface="Palatino Linotype" charset="0"/>
              </a:rPr>
              <a:t>/2014/10/the-ghostly-glow-of-</a:t>
            </a:r>
            <a:r>
              <a:rPr lang="en-US" sz="800" dirty="0" err="1">
                <a:latin typeface="Palatino Linotype" charset="0"/>
                <a:ea typeface="Palatino Linotype" charset="0"/>
                <a:cs typeface="Palatino Linotype" charset="0"/>
              </a:rPr>
              <a:t>st</a:t>
            </a:r>
            <a:r>
              <a:rPr lang="en-US" sz="800" dirty="0">
                <a:latin typeface="Palatino Linotype" charset="0"/>
                <a:ea typeface="Palatino Linotype" charset="0"/>
                <a:cs typeface="Palatino Linotype" charset="0"/>
              </a:rPr>
              <a:t>-</a:t>
            </a:r>
            <a:r>
              <a:rPr lang="en-US" sz="800" dirty="0" err="1">
                <a:latin typeface="Palatino Linotype" charset="0"/>
                <a:ea typeface="Palatino Linotype" charset="0"/>
                <a:cs typeface="Palatino Linotype" charset="0"/>
              </a:rPr>
              <a:t>elmos-fire.html</a:t>
            </a:r>
            <a:endParaRPr lang="en-US" sz="800" dirty="0">
              <a:latin typeface="Palatino Linotype" charset="0"/>
              <a:ea typeface="Palatino Linotype" charset="0"/>
              <a:cs typeface="Palatino Linotype" charset="0"/>
            </a:endParaRPr>
          </a:p>
        </p:txBody>
      </p:sp>
      <p:sp>
        <p:nvSpPr>
          <p:cNvPr id="7" name="TextBox 43">
            <a:extLst>
              <a:ext uri="{FF2B5EF4-FFF2-40B4-BE49-F238E27FC236}">
                <a16:creationId xmlns:a16="http://schemas.microsoft.com/office/drawing/2014/main" id="{7B79DCD4-E075-DC40-A679-099E7F9A2D11}"/>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23.    </a:t>
            </a:r>
          </a:p>
        </p:txBody>
      </p:sp>
    </p:spTree>
    <p:extLst>
      <p:ext uri="{BB962C8B-B14F-4D97-AF65-F5344CB8AC3E}">
        <p14:creationId xmlns:p14="http://schemas.microsoft.com/office/powerpoint/2010/main" val="358305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071"/>
            <a:ext cx="7772400" cy="672845"/>
          </a:xfrm>
        </p:spPr>
        <p:txBody>
          <a:bodyPr>
            <a:normAutofit fontScale="90000"/>
          </a:bodyPr>
          <a:lstStyle/>
          <a:p>
            <a:r>
              <a:rPr lang="en-US" dirty="0"/>
              <a:t>LIGHTNING</a:t>
            </a:r>
          </a:p>
        </p:txBody>
      </p:sp>
      <p:sp>
        <p:nvSpPr>
          <p:cNvPr id="5" name="TextBox 4"/>
          <p:cNvSpPr txBox="1"/>
          <p:nvPr/>
        </p:nvSpPr>
        <p:spPr>
          <a:xfrm>
            <a:off x="370798" y="913758"/>
            <a:ext cx="8498465" cy="369332"/>
          </a:xfrm>
          <a:prstGeom prst="rect">
            <a:avLst/>
          </a:prstGeom>
          <a:noFill/>
        </p:spPr>
        <p:txBody>
          <a:bodyPr wrap="none" rtlCol="0">
            <a:spAutoFit/>
          </a:bodyPr>
          <a:lstStyle/>
          <a:p>
            <a:pPr algn="ctr"/>
            <a:r>
              <a:rPr lang="en-US" dirty="0"/>
              <a:t>Almost all of the photos in this presentation came from the free-picture Web site </a:t>
            </a:r>
            <a:r>
              <a:rPr lang="en-US" dirty="0" err="1"/>
              <a:t>Pixdaus</a:t>
            </a:r>
            <a:r>
              <a:rPr lang="en-US" dirty="0"/>
              <a:t>.</a:t>
            </a:r>
          </a:p>
        </p:txBody>
      </p:sp>
      <p:pic>
        <p:nvPicPr>
          <p:cNvPr id="7" name="Picture 6" descr="1205564729spZ9AN7.jpg"/>
          <p:cNvPicPr>
            <a:picLocks noChangeAspect="1"/>
          </p:cNvPicPr>
          <p:nvPr/>
        </p:nvPicPr>
        <p:blipFill>
          <a:blip r:embed="rId2"/>
          <a:stretch>
            <a:fillRect/>
          </a:stretch>
        </p:blipFill>
        <p:spPr>
          <a:xfrm>
            <a:off x="86812" y="1778000"/>
            <a:ext cx="8974600" cy="3812518"/>
          </a:xfrm>
          <a:prstGeom prst="rect">
            <a:avLst/>
          </a:prstGeom>
        </p:spPr>
      </p:pic>
    </p:spTree>
    <p:extLst>
      <p:ext uri="{BB962C8B-B14F-4D97-AF65-F5344CB8AC3E}">
        <p14:creationId xmlns:p14="http://schemas.microsoft.com/office/powerpoint/2010/main" val="5897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cLpsfRcmPcD61uugi.jpg"/>
          <p:cNvPicPr>
            <a:picLocks noChangeAspect="1"/>
          </p:cNvPicPr>
          <p:nvPr/>
        </p:nvPicPr>
        <p:blipFill>
          <a:blip r:embed="rId2"/>
          <a:stretch>
            <a:fillRect/>
          </a:stretch>
        </p:blipFill>
        <p:spPr>
          <a:xfrm>
            <a:off x="195712" y="496455"/>
            <a:ext cx="8786644" cy="5852799"/>
          </a:xfrm>
          <a:prstGeom prst="rect">
            <a:avLst/>
          </a:prstGeom>
        </p:spPr>
      </p:pic>
    </p:spTree>
    <p:extLst>
      <p:ext uri="{BB962C8B-B14F-4D97-AF65-F5344CB8AC3E}">
        <p14:creationId xmlns:p14="http://schemas.microsoft.com/office/powerpoint/2010/main" val="31356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htning from Utah paper.tif"/>
          <p:cNvPicPr>
            <a:picLocks noChangeAspect="1"/>
          </p:cNvPicPr>
          <p:nvPr/>
        </p:nvPicPr>
        <p:blipFill>
          <a:blip r:embed="rId2"/>
          <a:stretch>
            <a:fillRect/>
          </a:stretch>
        </p:blipFill>
        <p:spPr>
          <a:xfrm>
            <a:off x="1397000" y="34635"/>
            <a:ext cx="6302375" cy="6858000"/>
          </a:xfrm>
          <a:prstGeom prst="rect">
            <a:avLst/>
          </a:prstGeom>
        </p:spPr>
      </p:pic>
    </p:spTree>
    <p:extLst>
      <p:ext uri="{BB962C8B-B14F-4D97-AF65-F5344CB8AC3E}">
        <p14:creationId xmlns:p14="http://schemas.microsoft.com/office/powerpoint/2010/main" val="3268137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371942YGArJki.jpg"/>
          <p:cNvPicPr>
            <a:picLocks noChangeAspect="1"/>
          </p:cNvPicPr>
          <p:nvPr/>
        </p:nvPicPr>
        <p:blipFill>
          <a:blip r:embed="rId2"/>
          <a:stretch>
            <a:fillRect/>
          </a:stretch>
        </p:blipFill>
        <p:spPr>
          <a:xfrm>
            <a:off x="0" y="437324"/>
            <a:ext cx="9144000" cy="6070600"/>
          </a:xfrm>
          <a:prstGeom prst="rect">
            <a:avLst/>
          </a:prstGeom>
        </p:spPr>
      </p:pic>
    </p:spTree>
    <p:extLst>
      <p:ext uri="{BB962C8B-B14F-4D97-AF65-F5344CB8AC3E}">
        <p14:creationId xmlns:p14="http://schemas.microsoft.com/office/powerpoint/2010/main" val="165744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252"/>
            <a:ext cx="8229600" cy="741026"/>
          </a:xfrm>
        </p:spPr>
        <p:txBody>
          <a:bodyPr/>
          <a:lstStyle/>
          <a:p>
            <a:r>
              <a:rPr lang="en-US" dirty="0"/>
              <a:t>Electrical shielding</a:t>
            </a:r>
          </a:p>
        </p:txBody>
      </p:sp>
      <p:pic>
        <p:nvPicPr>
          <p:cNvPr id="5" name="Picture 4"/>
          <p:cNvPicPr>
            <a:picLocks noChangeAspect="1"/>
          </p:cNvPicPr>
          <p:nvPr/>
        </p:nvPicPr>
        <p:blipFill>
          <a:blip r:embed="rId2"/>
          <a:stretch>
            <a:fillRect/>
          </a:stretch>
        </p:blipFill>
        <p:spPr>
          <a:xfrm>
            <a:off x="457199" y="1122745"/>
            <a:ext cx="8223253" cy="4978806"/>
          </a:xfrm>
          <a:prstGeom prst="rect">
            <a:avLst/>
          </a:prstGeom>
        </p:spPr>
      </p:pic>
      <p:sp>
        <p:nvSpPr>
          <p:cNvPr id="6" name="TextBox 5"/>
          <p:cNvSpPr txBox="1"/>
          <p:nvPr/>
        </p:nvSpPr>
        <p:spPr>
          <a:xfrm>
            <a:off x="7620000" y="6395304"/>
            <a:ext cx="2044700" cy="215444"/>
          </a:xfrm>
          <a:prstGeom prst="rect">
            <a:avLst/>
          </a:prstGeom>
          <a:noFill/>
        </p:spPr>
        <p:txBody>
          <a:bodyPr wrap="square" rtlCol="0">
            <a:spAutoFit/>
          </a:bodyPr>
          <a:lstStyle/>
          <a:p>
            <a:r>
              <a:rPr lang="en-US" sz="800" dirty="0">
                <a:latin typeface="Palatino Linotype" charset="0"/>
                <a:ea typeface="Palatino Linotype" charset="0"/>
                <a:cs typeface="Palatino Linotype" charset="0"/>
              </a:rPr>
              <a:t>c/o C. Vivo</a:t>
            </a:r>
          </a:p>
        </p:txBody>
      </p:sp>
      <p:sp>
        <p:nvSpPr>
          <p:cNvPr id="7" name="TextBox 43">
            <a:extLst>
              <a:ext uri="{FF2B5EF4-FFF2-40B4-BE49-F238E27FC236}">
                <a16:creationId xmlns:a16="http://schemas.microsoft.com/office/drawing/2014/main" id="{F62DFE4B-06EF-D84D-9C39-6562D219A12F}"/>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14.    </a:t>
            </a:r>
          </a:p>
        </p:txBody>
      </p:sp>
    </p:spTree>
    <p:extLst>
      <p:ext uri="{BB962C8B-B14F-4D97-AF65-F5344CB8AC3E}">
        <p14:creationId xmlns:p14="http://schemas.microsoft.com/office/powerpoint/2010/main" val="342751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124960EEj2W2c.jpg"/>
          <p:cNvPicPr>
            <a:picLocks noChangeAspect="1"/>
          </p:cNvPicPr>
          <p:nvPr/>
        </p:nvPicPr>
        <p:blipFill>
          <a:blip r:embed="rId2"/>
          <a:stretch>
            <a:fillRect/>
          </a:stretch>
        </p:blipFill>
        <p:spPr>
          <a:xfrm>
            <a:off x="0" y="425741"/>
            <a:ext cx="9144000" cy="6096001"/>
          </a:xfrm>
          <a:prstGeom prst="rect">
            <a:avLst/>
          </a:prstGeom>
        </p:spPr>
      </p:pic>
    </p:spTree>
    <p:extLst>
      <p:ext uri="{BB962C8B-B14F-4D97-AF65-F5344CB8AC3E}">
        <p14:creationId xmlns:p14="http://schemas.microsoft.com/office/powerpoint/2010/main" val="2251216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3188709zc8rxnx.jpg"/>
          <p:cNvPicPr>
            <a:picLocks noChangeAspect="1"/>
          </p:cNvPicPr>
          <p:nvPr/>
        </p:nvPicPr>
        <p:blipFill>
          <a:blip r:embed="rId2"/>
          <a:stretch>
            <a:fillRect/>
          </a:stretch>
        </p:blipFill>
        <p:spPr>
          <a:xfrm>
            <a:off x="-1" y="535940"/>
            <a:ext cx="9144001" cy="6096000"/>
          </a:xfrm>
          <a:prstGeom prst="rect">
            <a:avLst/>
          </a:prstGeom>
        </p:spPr>
      </p:pic>
    </p:spTree>
    <p:extLst>
      <p:ext uri="{BB962C8B-B14F-4D97-AF65-F5344CB8AC3E}">
        <p14:creationId xmlns:p14="http://schemas.microsoft.com/office/powerpoint/2010/main" val="2934345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3291490BlMWm9S.jpg"/>
          <p:cNvPicPr>
            <a:picLocks noChangeAspect="1"/>
          </p:cNvPicPr>
          <p:nvPr/>
        </p:nvPicPr>
        <p:blipFill>
          <a:blip r:embed="rId2"/>
          <a:stretch>
            <a:fillRect/>
          </a:stretch>
        </p:blipFill>
        <p:spPr>
          <a:xfrm>
            <a:off x="762288" y="621762"/>
            <a:ext cx="7620001" cy="5715001"/>
          </a:xfrm>
          <a:prstGeom prst="rect">
            <a:avLst/>
          </a:prstGeom>
        </p:spPr>
      </p:pic>
    </p:spTree>
    <p:extLst>
      <p:ext uri="{BB962C8B-B14F-4D97-AF65-F5344CB8AC3E}">
        <p14:creationId xmlns:p14="http://schemas.microsoft.com/office/powerpoint/2010/main" val="4292333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8475853qi4DJFf.jpg"/>
          <p:cNvPicPr>
            <a:picLocks noChangeAspect="1"/>
          </p:cNvPicPr>
          <p:nvPr/>
        </p:nvPicPr>
        <p:blipFill>
          <a:blip r:embed="rId2"/>
          <a:stretch>
            <a:fillRect/>
          </a:stretch>
        </p:blipFill>
        <p:spPr>
          <a:xfrm>
            <a:off x="0" y="0"/>
            <a:ext cx="9144000" cy="6858001"/>
          </a:xfrm>
          <a:prstGeom prst="rect">
            <a:avLst/>
          </a:prstGeom>
        </p:spPr>
      </p:pic>
    </p:spTree>
    <p:extLst>
      <p:ext uri="{BB962C8B-B14F-4D97-AF65-F5344CB8AC3E}">
        <p14:creationId xmlns:p14="http://schemas.microsoft.com/office/powerpoint/2010/main" val="1507435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180377sqCxwXg.jpg"/>
          <p:cNvPicPr>
            <a:picLocks noChangeAspect="1"/>
          </p:cNvPicPr>
          <p:nvPr/>
        </p:nvPicPr>
        <p:blipFill>
          <a:blip r:embed="rId2"/>
          <a:stretch>
            <a:fillRect/>
          </a:stretch>
        </p:blipFill>
        <p:spPr>
          <a:xfrm>
            <a:off x="861678" y="0"/>
            <a:ext cx="7610476" cy="6858000"/>
          </a:xfrm>
          <a:prstGeom prst="rect">
            <a:avLst/>
          </a:prstGeom>
        </p:spPr>
      </p:pic>
    </p:spTree>
    <p:extLst>
      <p:ext uri="{BB962C8B-B14F-4D97-AF65-F5344CB8AC3E}">
        <p14:creationId xmlns:p14="http://schemas.microsoft.com/office/powerpoint/2010/main" val="316422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6942821SPXiu4T.jpg"/>
          <p:cNvPicPr>
            <a:picLocks noChangeAspect="1"/>
          </p:cNvPicPr>
          <p:nvPr/>
        </p:nvPicPr>
        <p:blipFill>
          <a:blip r:embed="rId2"/>
          <a:stretch>
            <a:fillRect/>
          </a:stretch>
        </p:blipFill>
        <p:spPr>
          <a:xfrm>
            <a:off x="1068681" y="842851"/>
            <a:ext cx="7017889" cy="5336520"/>
          </a:xfrm>
          <a:prstGeom prst="rect">
            <a:avLst/>
          </a:prstGeom>
        </p:spPr>
      </p:pic>
    </p:spTree>
    <p:extLst>
      <p:ext uri="{BB962C8B-B14F-4D97-AF65-F5344CB8AC3E}">
        <p14:creationId xmlns:p14="http://schemas.microsoft.com/office/powerpoint/2010/main" val="199630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917874qyrmYiZ.jpg"/>
          <p:cNvPicPr>
            <a:picLocks noChangeAspect="1"/>
          </p:cNvPicPr>
          <p:nvPr/>
        </p:nvPicPr>
        <p:blipFill>
          <a:blip r:embed="rId2"/>
          <a:stretch>
            <a:fillRect/>
          </a:stretch>
        </p:blipFill>
        <p:spPr>
          <a:xfrm>
            <a:off x="338456" y="0"/>
            <a:ext cx="8572501" cy="6858000"/>
          </a:xfrm>
          <a:prstGeom prst="rect">
            <a:avLst/>
          </a:prstGeom>
        </p:spPr>
      </p:pic>
    </p:spTree>
    <p:extLst>
      <p:ext uri="{BB962C8B-B14F-4D97-AF65-F5344CB8AC3E}">
        <p14:creationId xmlns:p14="http://schemas.microsoft.com/office/powerpoint/2010/main" val="1157591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1453316nUJXgk9.jpg"/>
          <p:cNvPicPr>
            <a:picLocks noChangeAspect="1"/>
          </p:cNvPicPr>
          <p:nvPr/>
        </p:nvPicPr>
        <p:blipFill>
          <a:blip r:embed="rId2"/>
          <a:stretch>
            <a:fillRect/>
          </a:stretch>
        </p:blipFill>
        <p:spPr>
          <a:xfrm>
            <a:off x="2176896" y="159760"/>
            <a:ext cx="4404014" cy="6103391"/>
          </a:xfrm>
          <a:prstGeom prst="rect">
            <a:avLst/>
          </a:prstGeom>
        </p:spPr>
      </p:pic>
    </p:spTree>
    <p:extLst>
      <p:ext uri="{BB962C8B-B14F-4D97-AF65-F5344CB8AC3E}">
        <p14:creationId xmlns:p14="http://schemas.microsoft.com/office/powerpoint/2010/main" val="1731728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2800786i4C3smx.jpg"/>
          <p:cNvPicPr>
            <a:picLocks noChangeAspect="1"/>
          </p:cNvPicPr>
          <p:nvPr/>
        </p:nvPicPr>
        <p:blipFill>
          <a:blip r:embed="rId2"/>
          <a:stretch>
            <a:fillRect/>
          </a:stretch>
        </p:blipFill>
        <p:spPr>
          <a:xfrm>
            <a:off x="-1" y="567167"/>
            <a:ext cx="9144001" cy="5911850"/>
          </a:xfrm>
          <a:prstGeom prst="rect">
            <a:avLst/>
          </a:prstGeom>
        </p:spPr>
      </p:pic>
    </p:spTree>
    <p:extLst>
      <p:ext uri="{BB962C8B-B14F-4D97-AF65-F5344CB8AC3E}">
        <p14:creationId xmlns:p14="http://schemas.microsoft.com/office/powerpoint/2010/main" val="3145144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5154526apgRhfH.jpg"/>
          <p:cNvPicPr>
            <a:picLocks noChangeAspect="1"/>
          </p:cNvPicPr>
          <p:nvPr/>
        </p:nvPicPr>
        <p:blipFill>
          <a:blip r:embed="rId2"/>
          <a:stretch>
            <a:fillRect/>
          </a:stretch>
        </p:blipFill>
        <p:spPr>
          <a:xfrm>
            <a:off x="-1" y="69906"/>
            <a:ext cx="9144001" cy="6765925"/>
          </a:xfrm>
          <a:prstGeom prst="rect">
            <a:avLst/>
          </a:prstGeom>
        </p:spPr>
      </p:pic>
    </p:spTree>
    <p:extLst>
      <p:ext uri="{BB962C8B-B14F-4D97-AF65-F5344CB8AC3E}">
        <p14:creationId xmlns:p14="http://schemas.microsoft.com/office/powerpoint/2010/main" val="397469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Faraday Cage</a:t>
            </a:r>
          </a:p>
        </p:txBody>
      </p:sp>
      <p:pic>
        <p:nvPicPr>
          <p:cNvPr id="4" name="Picture 3"/>
          <p:cNvPicPr>
            <a:picLocks noChangeAspect="1"/>
          </p:cNvPicPr>
          <p:nvPr/>
        </p:nvPicPr>
        <p:blipFill>
          <a:blip r:embed="rId2"/>
          <a:stretch>
            <a:fillRect/>
          </a:stretch>
        </p:blipFill>
        <p:spPr>
          <a:xfrm>
            <a:off x="1227435" y="1358900"/>
            <a:ext cx="6734849" cy="4889500"/>
          </a:xfrm>
          <a:prstGeom prst="rect">
            <a:avLst/>
          </a:prstGeom>
        </p:spPr>
      </p:pic>
      <p:sp>
        <p:nvSpPr>
          <p:cNvPr id="5" name="TextBox 4"/>
          <p:cNvSpPr txBox="1"/>
          <p:nvPr/>
        </p:nvSpPr>
        <p:spPr>
          <a:xfrm>
            <a:off x="7620000" y="6395304"/>
            <a:ext cx="2044700" cy="215444"/>
          </a:xfrm>
          <a:prstGeom prst="rect">
            <a:avLst/>
          </a:prstGeom>
          <a:noFill/>
        </p:spPr>
        <p:txBody>
          <a:bodyPr wrap="square" rtlCol="0">
            <a:spAutoFit/>
          </a:bodyPr>
          <a:lstStyle/>
          <a:p>
            <a:r>
              <a:rPr lang="en-US" sz="800" dirty="0">
                <a:latin typeface="Palatino Linotype" charset="0"/>
                <a:ea typeface="Palatino Linotype" charset="0"/>
                <a:cs typeface="Palatino Linotype" charset="0"/>
              </a:rPr>
              <a:t>c/o C. Vivo</a:t>
            </a:r>
          </a:p>
        </p:txBody>
      </p:sp>
      <p:sp>
        <p:nvSpPr>
          <p:cNvPr id="6" name="TextBox 43">
            <a:extLst>
              <a:ext uri="{FF2B5EF4-FFF2-40B4-BE49-F238E27FC236}">
                <a16:creationId xmlns:a16="http://schemas.microsoft.com/office/drawing/2014/main" id="{7CB3EDB3-090D-5341-95D6-CC8B5DFA51B6}"/>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15.    </a:t>
            </a:r>
          </a:p>
        </p:txBody>
      </p:sp>
    </p:spTree>
    <p:extLst>
      <p:ext uri="{BB962C8B-B14F-4D97-AF65-F5344CB8AC3E}">
        <p14:creationId xmlns:p14="http://schemas.microsoft.com/office/powerpoint/2010/main" val="1748858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54049370wKKslmr.jpg"/>
          <p:cNvPicPr>
            <a:picLocks noChangeAspect="1"/>
          </p:cNvPicPr>
          <p:nvPr/>
        </p:nvPicPr>
        <p:blipFill>
          <a:blip r:embed="rId2"/>
          <a:stretch>
            <a:fillRect/>
          </a:stretch>
        </p:blipFill>
        <p:spPr>
          <a:xfrm>
            <a:off x="0" y="310253"/>
            <a:ext cx="9144000" cy="6092826"/>
          </a:xfrm>
          <a:prstGeom prst="rect">
            <a:avLst/>
          </a:prstGeom>
        </p:spPr>
      </p:pic>
    </p:spTree>
    <p:extLst>
      <p:ext uri="{BB962C8B-B14F-4D97-AF65-F5344CB8AC3E}">
        <p14:creationId xmlns:p14="http://schemas.microsoft.com/office/powerpoint/2010/main" val="338295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83401872UtjpsGN-1.jpg"/>
          <p:cNvPicPr>
            <a:picLocks noChangeAspect="1"/>
          </p:cNvPicPr>
          <p:nvPr/>
        </p:nvPicPr>
        <p:blipFill>
          <a:blip r:embed="rId2"/>
          <a:stretch>
            <a:fillRect/>
          </a:stretch>
        </p:blipFill>
        <p:spPr>
          <a:xfrm>
            <a:off x="0" y="366037"/>
            <a:ext cx="9144001" cy="6115050"/>
          </a:xfrm>
          <a:prstGeom prst="rect">
            <a:avLst/>
          </a:prstGeom>
        </p:spPr>
      </p:pic>
    </p:spTree>
    <p:extLst>
      <p:ext uri="{BB962C8B-B14F-4D97-AF65-F5344CB8AC3E}">
        <p14:creationId xmlns:p14="http://schemas.microsoft.com/office/powerpoint/2010/main" val="16469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84131209zmvwlB.jpg"/>
          <p:cNvPicPr>
            <a:picLocks noChangeAspect="1"/>
          </p:cNvPicPr>
          <p:nvPr/>
        </p:nvPicPr>
        <p:blipFill>
          <a:blip r:embed="rId2"/>
          <a:stretch>
            <a:fillRect/>
          </a:stretch>
        </p:blipFill>
        <p:spPr>
          <a:xfrm>
            <a:off x="-1" y="80815"/>
            <a:ext cx="9144001" cy="6858000"/>
          </a:xfrm>
          <a:prstGeom prst="rect">
            <a:avLst/>
          </a:prstGeom>
        </p:spPr>
      </p:pic>
    </p:spTree>
    <p:extLst>
      <p:ext uri="{BB962C8B-B14F-4D97-AF65-F5344CB8AC3E}">
        <p14:creationId xmlns:p14="http://schemas.microsoft.com/office/powerpoint/2010/main" val="663213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09961053e6ptDD.jpg"/>
          <p:cNvPicPr>
            <a:picLocks noChangeAspect="1"/>
          </p:cNvPicPr>
          <p:nvPr/>
        </p:nvPicPr>
        <p:blipFill>
          <a:blip r:embed="rId2"/>
          <a:stretch>
            <a:fillRect/>
          </a:stretch>
        </p:blipFill>
        <p:spPr>
          <a:xfrm>
            <a:off x="0" y="353887"/>
            <a:ext cx="9144000" cy="6057900"/>
          </a:xfrm>
          <a:prstGeom prst="rect">
            <a:avLst/>
          </a:prstGeom>
        </p:spPr>
      </p:pic>
    </p:spTree>
    <p:extLst>
      <p:ext uri="{BB962C8B-B14F-4D97-AF65-F5344CB8AC3E}">
        <p14:creationId xmlns:p14="http://schemas.microsoft.com/office/powerpoint/2010/main" val="3048135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D4KRpW5sdQ1i4ZXQQ.jpg"/>
          <p:cNvPicPr>
            <a:picLocks noChangeAspect="1"/>
          </p:cNvPicPr>
          <p:nvPr/>
        </p:nvPicPr>
        <p:blipFill>
          <a:blip r:embed="rId2"/>
          <a:stretch>
            <a:fillRect/>
          </a:stretch>
        </p:blipFill>
        <p:spPr>
          <a:xfrm>
            <a:off x="-1" y="1136272"/>
            <a:ext cx="9144001" cy="3625850"/>
          </a:xfrm>
          <a:prstGeom prst="rect">
            <a:avLst/>
          </a:prstGeom>
        </p:spPr>
      </p:pic>
    </p:spTree>
    <p:extLst>
      <p:ext uri="{BB962C8B-B14F-4D97-AF65-F5344CB8AC3E}">
        <p14:creationId xmlns:p14="http://schemas.microsoft.com/office/powerpoint/2010/main" val="2370624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ning 10.jpg"/>
          <p:cNvPicPr>
            <a:picLocks noChangeAspect="1"/>
          </p:cNvPicPr>
          <p:nvPr/>
        </p:nvPicPr>
        <p:blipFill>
          <a:blip r:embed="rId2"/>
          <a:stretch>
            <a:fillRect/>
          </a:stretch>
        </p:blipFill>
        <p:spPr>
          <a:xfrm>
            <a:off x="13838" y="240956"/>
            <a:ext cx="9144001" cy="6092825"/>
          </a:xfrm>
          <a:prstGeom prst="rect">
            <a:avLst/>
          </a:prstGeom>
        </p:spPr>
      </p:pic>
    </p:spTree>
    <p:extLst>
      <p:ext uri="{BB962C8B-B14F-4D97-AF65-F5344CB8AC3E}">
        <p14:creationId xmlns:p14="http://schemas.microsoft.com/office/powerpoint/2010/main" val="1462460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ning and eiffel tower.jpg"/>
          <p:cNvPicPr>
            <a:picLocks noChangeAspect="1"/>
          </p:cNvPicPr>
          <p:nvPr/>
        </p:nvPicPr>
        <p:blipFill>
          <a:blip r:embed="rId2"/>
          <a:stretch>
            <a:fillRect/>
          </a:stretch>
        </p:blipFill>
        <p:spPr>
          <a:xfrm>
            <a:off x="2533682" y="300182"/>
            <a:ext cx="4105820" cy="6137420"/>
          </a:xfrm>
          <a:prstGeom prst="rect">
            <a:avLst/>
          </a:prstGeom>
        </p:spPr>
      </p:pic>
    </p:spTree>
    <p:extLst>
      <p:ext uri="{BB962C8B-B14F-4D97-AF65-F5344CB8AC3E}">
        <p14:creationId xmlns:p14="http://schemas.microsoft.com/office/powerpoint/2010/main" val="362325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427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502556KAGZHdg.jpg"/>
          <p:cNvPicPr>
            <a:picLocks noChangeAspect="1"/>
          </p:cNvPicPr>
          <p:nvPr/>
        </p:nvPicPr>
        <p:blipFill>
          <a:blip r:embed="rId2"/>
          <a:stretch>
            <a:fillRect/>
          </a:stretch>
        </p:blipFill>
        <p:spPr>
          <a:xfrm>
            <a:off x="2316307" y="-10961"/>
            <a:ext cx="4302125" cy="6858000"/>
          </a:xfrm>
          <a:prstGeom prst="rect">
            <a:avLst/>
          </a:prstGeom>
        </p:spPr>
      </p:pic>
    </p:spTree>
    <p:extLst>
      <p:ext uri="{BB962C8B-B14F-4D97-AF65-F5344CB8AC3E}">
        <p14:creationId xmlns:p14="http://schemas.microsoft.com/office/powerpoint/2010/main" val="135279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928256fVKTVrq.jpg"/>
          <p:cNvPicPr>
            <a:picLocks noChangeAspect="1"/>
          </p:cNvPicPr>
          <p:nvPr/>
        </p:nvPicPr>
        <p:blipFill>
          <a:blip r:embed="rId2"/>
          <a:stretch>
            <a:fillRect/>
          </a:stretch>
        </p:blipFill>
        <p:spPr>
          <a:xfrm>
            <a:off x="1209666" y="103905"/>
            <a:ext cx="6722052" cy="6722055"/>
          </a:xfrm>
          <a:prstGeom prst="rect">
            <a:avLst/>
          </a:prstGeom>
        </p:spPr>
      </p:pic>
    </p:spTree>
    <p:extLst>
      <p:ext uri="{BB962C8B-B14F-4D97-AF65-F5344CB8AC3E}">
        <p14:creationId xmlns:p14="http://schemas.microsoft.com/office/powerpoint/2010/main" val="251389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Conductors in electrostatic equilibrium</a:t>
            </a:r>
          </a:p>
        </p:txBody>
      </p:sp>
      <p:sp>
        <p:nvSpPr>
          <p:cNvPr id="3" name="Content Placeholder 2"/>
          <p:cNvSpPr>
            <a:spLocks noGrp="1"/>
          </p:cNvSpPr>
          <p:nvPr>
            <p:ph idx="1"/>
          </p:nvPr>
        </p:nvSpPr>
        <p:spPr>
          <a:xfrm>
            <a:off x="137161" y="1298222"/>
            <a:ext cx="8727439" cy="5013678"/>
          </a:xfrm>
        </p:spPr>
        <p:txBody>
          <a:bodyPr>
            <a:normAutofit fontScale="92500"/>
          </a:bodyPr>
          <a:lstStyle/>
          <a:p>
            <a:pPr marL="0" indent="0">
              <a:buNone/>
            </a:pPr>
            <a:r>
              <a:rPr lang="en-US" sz="2000" dirty="0">
                <a:solidFill>
                  <a:srgbClr val="FF0000"/>
                </a:solidFill>
                <a:latin typeface="Apple Chancery" panose="03020702040506060504" pitchFamily="66" charset="-79"/>
                <a:cs typeface="Apple Chancery" panose="03020702040506060504" pitchFamily="66" charset="-79"/>
              </a:rPr>
              <a:t>Consider a neutral</a:t>
            </a:r>
            <a:r>
              <a:rPr lang="en-US" sz="2000" dirty="0"/>
              <a:t>, </a:t>
            </a:r>
            <a:r>
              <a:rPr lang="en-US" sz="2000" dirty="0">
                <a:solidFill>
                  <a:srgbClr val="1D46D1"/>
                </a:solidFill>
              </a:rPr>
              <a:t>metal conductor</a:t>
            </a:r>
            <a:r>
              <a:rPr lang="en-US" sz="2000" dirty="0"/>
              <a:t>.</a:t>
            </a:r>
          </a:p>
          <a:p>
            <a:pPr lvl="1"/>
            <a:r>
              <a:rPr lang="en-US" dirty="0"/>
              <a:t>What is true about some of the electrons in that conductor?</a:t>
            </a:r>
          </a:p>
          <a:p>
            <a:pPr lvl="1"/>
            <a:endParaRPr lang="en-US" dirty="0"/>
          </a:p>
          <a:p>
            <a:pPr marL="0" indent="0">
              <a:buNone/>
            </a:pPr>
            <a:r>
              <a:rPr lang="en-US" sz="2000" dirty="0">
                <a:solidFill>
                  <a:srgbClr val="FF0000"/>
                </a:solidFill>
                <a:latin typeface="Apple Chancery" panose="03020702040506060504" pitchFamily="66" charset="-79"/>
                <a:cs typeface="Apple Chancery" panose="03020702040506060504" pitchFamily="66" charset="-79"/>
              </a:rPr>
              <a:t>If no net motion </a:t>
            </a:r>
            <a:r>
              <a:rPr lang="en-US" sz="2000" dirty="0"/>
              <a:t>of charge occurs in that conductor, it’s in </a:t>
            </a:r>
            <a:r>
              <a:rPr lang="en-US" sz="2000" b="1" dirty="0">
                <a:solidFill>
                  <a:srgbClr val="1D46D1"/>
                </a:solidFill>
              </a:rPr>
              <a:t>electrostatic equilibrium</a:t>
            </a:r>
            <a:r>
              <a:rPr lang="en-US" sz="2000" dirty="0"/>
              <a:t>. (This occurs when a conductor is isolated and insulated from the ground). This means:</a:t>
            </a:r>
          </a:p>
          <a:p>
            <a:pPr lvl="1"/>
            <a:r>
              <a:rPr lang="en-US" dirty="0">
                <a:solidFill>
                  <a:srgbClr val="FF0000"/>
                </a:solidFill>
                <a:latin typeface="Apple Chancery" panose="03020702040506060504" pitchFamily="66" charset="-79"/>
                <a:cs typeface="Apple Chancery" panose="03020702040506060504" pitchFamily="66" charset="-79"/>
              </a:rPr>
              <a:t>The electric field is zero everywhere</a:t>
            </a:r>
            <a:r>
              <a:rPr lang="en-US" dirty="0"/>
              <a:t> </a:t>
            </a:r>
            <a:r>
              <a:rPr lang="en-US" dirty="0">
                <a:solidFill>
                  <a:srgbClr val="1D46D1"/>
                </a:solidFill>
              </a:rPr>
              <a:t>inside the conductor</a:t>
            </a:r>
            <a:r>
              <a:rPr lang="en-US" dirty="0"/>
              <a:t>.</a:t>
            </a:r>
          </a:p>
          <a:p>
            <a:pPr marL="914400" lvl="2" indent="0">
              <a:buNone/>
            </a:pPr>
            <a:r>
              <a:rPr lang="en-US" dirty="0"/>
              <a:t>If not, what would happen?</a:t>
            </a:r>
          </a:p>
          <a:p>
            <a:pPr lvl="1"/>
            <a:r>
              <a:rPr lang="en-US" dirty="0">
                <a:solidFill>
                  <a:srgbClr val="FF0000"/>
                </a:solidFill>
                <a:latin typeface="Apple Chancery" panose="03020702040506060504" pitchFamily="66" charset="-79"/>
                <a:cs typeface="Apple Chancery" panose="03020702040506060504" pitchFamily="66" charset="-79"/>
              </a:rPr>
              <a:t>Any excess charge </a:t>
            </a:r>
            <a:r>
              <a:rPr lang="en-US" dirty="0"/>
              <a:t>on that conductor is </a:t>
            </a:r>
            <a:r>
              <a:rPr lang="en-US" dirty="0">
                <a:solidFill>
                  <a:srgbClr val="1D46D1"/>
                </a:solidFill>
              </a:rPr>
              <a:t>entirely on its surface</a:t>
            </a:r>
            <a:r>
              <a:rPr lang="en-US" dirty="0"/>
              <a:t>.</a:t>
            </a:r>
          </a:p>
          <a:p>
            <a:pPr marL="914400" lvl="2" indent="0">
              <a:buNone/>
            </a:pPr>
            <a:r>
              <a:rPr lang="en-US" dirty="0"/>
              <a:t>If not, what would happen?</a:t>
            </a:r>
          </a:p>
          <a:p>
            <a:pPr lvl="1"/>
            <a:r>
              <a:rPr lang="en-US" dirty="0">
                <a:solidFill>
                  <a:srgbClr val="FF0000"/>
                </a:solidFill>
                <a:latin typeface="Apple Chancery" panose="03020702040506060504" pitchFamily="66" charset="-79"/>
                <a:cs typeface="Apple Chancery" panose="03020702040506060504" pitchFamily="66" charset="-79"/>
              </a:rPr>
              <a:t>The E field just outside </a:t>
            </a:r>
            <a:r>
              <a:rPr lang="en-US" dirty="0"/>
              <a:t>a charged conductor </a:t>
            </a:r>
            <a:r>
              <a:rPr lang="en-US" dirty="0">
                <a:solidFill>
                  <a:srgbClr val="1D46D1"/>
                </a:solidFill>
              </a:rPr>
              <a:t>is perpendicular to its surface</a:t>
            </a:r>
            <a:r>
              <a:rPr lang="en-US" dirty="0"/>
              <a:t>.</a:t>
            </a:r>
          </a:p>
          <a:p>
            <a:pPr marL="914400" lvl="2" indent="0">
              <a:buNone/>
            </a:pPr>
            <a:r>
              <a:rPr lang="en-US" dirty="0"/>
              <a:t>If not, what would happen?</a:t>
            </a:r>
          </a:p>
          <a:p>
            <a:pPr marL="914400" lvl="2" indent="0">
              <a:buNone/>
            </a:pPr>
            <a:endParaRPr lang="en-US" dirty="0"/>
          </a:p>
          <a:p>
            <a:pPr lvl="1"/>
            <a:r>
              <a:rPr lang="en-US" dirty="0">
                <a:solidFill>
                  <a:srgbClr val="FF0000"/>
                </a:solidFill>
                <a:latin typeface="Apple Chancery" panose="03020702040506060504" pitchFamily="66" charset="-79"/>
                <a:cs typeface="Apple Chancery" panose="03020702040506060504" pitchFamily="66" charset="-79"/>
              </a:rPr>
              <a:t>If irregular, </a:t>
            </a:r>
            <a:r>
              <a:rPr lang="en-US" dirty="0">
                <a:solidFill>
                  <a:srgbClr val="1D46D1"/>
                </a:solidFill>
              </a:rPr>
              <a:t>charge accumulates at sharp points </a:t>
            </a:r>
            <a:r>
              <a:rPr lang="en-US" dirty="0"/>
              <a:t>(where the radius of curvature is smallest).</a:t>
            </a:r>
          </a:p>
          <a:p>
            <a:pPr marL="914400" lvl="2" indent="0">
              <a:buNone/>
            </a:pPr>
            <a:r>
              <a:rPr lang="en-US" dirty="0"/>
              <a:t>Let’s look at this</a:t>
            </a:r>
            <a:r>
              <a:rPr lang="mr-IN" dirty="0"/>
              <a:t>…</a:t>
            </a:r>
            <a:endParaRPr lang="en-US" dirty="0"/>
          </a:p>
        </p:txBody>
      </p:sp>
      <p:sp>
        <p:nvSpPr>
          <p:cNvPr id="4" name="TextBox 3"/>
          <p:cNvSpPr txBox="1"/>
          <p:nvPr/>
        </p:nvSpPr>
        <p:spPr>
          <a:xfrm>
            <a:off x="1075803" y="1989026"/>
            <a:ext cx="7378700" cy="338554"/>
          </a:xfrm>
          <a:prstGeom prst="rect">
            <a:avLst/>
          </a:prstGeom>
          <a:noFill/>
        </p:spPr>
        <p:txBody>
          <a:bodyPr wrap="square" rtlCol="0">
            <a:spAutoFit/>
          </a:bodyPr>
          <a:lstStyle/>
          <a:p>
            <a:r>
              <a:rPr lang="en-US" sz="1600" dirty="0">
                <a:solidFill>
                  <a:srgbClr val="1D46D1"/>
                </a:solidFill>
                <a:latin typeface="Palatino Linotype" charset="0"/>
                <a:ea typeface="Palatino Linotype" charset="0"/>
                <a:cs typeface="Palatino Linotype" charset="0"/>
              </a:rPr>
              <a:t>They’re free to move within the material - remember metallic bonding?</a:t>
            </a:r>
          </a:p>
        </p:txBody>
      </p:sp>
      <p:sp>
        <p:nvSpPr>
          <p:cNvPr id="5" name="TextBox 4"/>
          <p:cNvSpPr txBox="1"/>
          <p:nvPr/>
        </p:nvSpPr>
        <p:spPr>
          <a:xfrm>
            <a:off x="3620625" y="3356938"/>
            <a:ext cx="5232400" cy="338554"/>
          </a:xfrm>
          <a:prstGeom prst="rect">
            <a:avLst/>
          </a:prstGeom>
          <a:noFill/>
        </p:spPr>
        <p:txBody>
          <a:bodyPr wrap="square" rtlCol="0">
            <a:spAutoFit/>
          </a:bodyPr>
          <a:lstStyle/>
          <a:p>
            <a:r>
              <a:rPr lang="en-US" sz="1600" dirty="0">
                <a:solidFill>
                  <a:srgbClr val="1D46D1"/>
                </a:solidFill>
                <a:latin typeface="Palatino Linotype" charset="0"/>
                <a:ea typeface="Palatino Linotype" charset="0"/>
                <a:cs typeface="Palatino Linotype" charset="0"/>
              </a:rPr>
              <a:t>The field would cause charge to move - not equilibrium!</a:t>
            </a:r>
          </a:p>
        </p:txBody>
      </p:sp>
      <p:sp>
        <p:nvSpPr>
          <p:cNvPr id="6" name="TextBox 5"/>
          <p:cNvSpPr txBox="1"/>
          <p:nvPr/>
        </p:nvSpPr>
        <p:spPr>
          <a:xfrm>
            <a:off x="3620625" y="4006773"/>
            <a:ext cx="5232400" cy="338554"/>
          </a:xfrm>
          <a:prstGeom prst="rect">
            <a:avLst/>
          </a:prstGeom>
          <a:noFill/>
        </p:spPr>
        <p:txBody>
          <a:bodyPr wrap="square" rtlCol="0">
            <a:spAutoFit/>
          </a:bodyPr>
          <a:lstStyle/>
          <a:p>
            <a:r>
              <a:rPr lang="en-US" sz="1600" dirty="0">
                <a:solidFill>
                  <a:srgbClr val="1D46D1"/>
                </a:solidFill>
                <a:latin typeface="Palatino Linotype" charset="0"/>
                <a:ea typeface="Palatino Linotype" charset="0"/>
                <a:cs typeface="Palatino Linotype" charset="0"/>
              </a:rPr>
              <a:t>They’d repel and move towards the surface anyways!</a:t>
            </a:r>
          </a:p>
        </p:txBody>
      </p:sp>
      <p:sp>
        <p:nvSpPr>
          <p:cNvPr id="7" name="TextBox 6"/>
          <p:cNvSpPr txBox="1"/>
          <p:nvPr/>
        </p:nvSpPr>
        <p:spPr>
          <a:xfrm>
            <a:off x="3620625" y="4628088"/>
            <a:ext cx="5066175" cy="584775"/>
          </a:xfrm>
          <a:prstGeom prst="rect">
            <a:avLst/>
          </a:prstGeom>
          <a:noFill/>
        </p:spPr>
        <p:txBody>
          <a:bodyPr wrap="square" rtlCol="0">
            <a:spAutoFit/>
          </a:bodyPr>
          <a:lstStyle/>
          <a:p>
            <a:r>
              <a:rPr lang="en-US" sz="1600" dirty="0">
                <a:solidFill>
                  <a:srgbClr val="1D46D1"/>
                </a:solidFill>
                <a:latin typeface="Palatino Linotype" charset="0"/>
                <a:ea typeface="Palatino Linotype" charset="0"/>
                <a:cs typeface="Palatino Linotype" charset="0"/>
              </a:rPr>
              <a:t>There would be a surface-parallel component, which would make charges flow</a:t>
            </a:r>
            <a:r>
              <a:rPr lang="mr-IN" sz="1600" dirty="0">
                <a:solidFill>
                  <a:srgbClr val="1D46D1"/>
                </a:solidFill>
                <a:latin typeface="Palatino Linotype" charset="0"/>
                <a:ea typeface="Palatino Linotype" charset="0"/>
                <a:cs typeface="Palatino Linotype" charset="0"/>
              </a:rPr>
              <a:t>…</a:t>
            </a:r>
            <a:r>
              <a:rPr lang="en-US" sz="1600" dirty="0">
                <a:solidFill>
                  <a:srgbClr val="1D46D1"/>
                </a:solidFill>
                <a:latin typeface="Palatino Linotype" charset="0"/>
                <a:ea typeface="Palatino Linotype" charset="0"/>
                <a:cs typeface="Palatino Linotype" charset="0"/>
              </a:rPr>
              <a:t>not equilibrium!</a:t>
            </a:r>
          </a:p>
        </p:txBody>
      </p:sp>
      <p:sp>
        <p:nvSpPr>
          <p:cNvPr id="8" name="TextBox 7">
            <a:extLst>
              <a:ext uri="{FF2B5EF4-FFF2-40B4-BE49-F238E27FC236}">
                <a16:creationId xmlns:a16="http://schemas.microsoft.com/office/drawing/2014/main" id="{D5DD01D0-013E-C642-8BA8-5E50D1B8EA02}"/>
              </a:ext>
            </a:extLst>
          </p:cNvPr>
          <p:cNvSpPr txBox="1"/>
          <p:nvPr/>
        </p:nvSpPr>
        <p:spPr>
          <a:xfrm>
            <a:off x="8576840" y="6329513"/>
            <a:ext cx="42832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8.)  </a:t>
            </a:r>
          </a:p>
        </p:txBody>
      </p:sp>
    </p:spTree>
    <p:extLst>
      <p:ext uri="{BB962C8B-B14F-4D97-AF65-F5344CB8AC3E}">
        <p14:creationId xmlns:p14="http://schemas.microsoft.com/office/powerpoint/2010/main" val="37001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3058385nrx8lNH.jpg"/>
          <p:cNvPicPr>
            <a:picLocks noChangeAspect="1"/>
          </p:cNvPicPr>
          <p:nvPr/>
        </p:nvPicPr>
        <p:blipFill>
          <a:blip r:embed="rId2"/>
          <a:stretch>
            <a:fillRect/>
          </a:stretch>
        </p:blipFill>
        <p:spPr>
          <a:xfrm>
            <a:off x="11652" y="384480"/>
            <a:ext cx="9144000" cy="6137276"/>
          </a:xfrm>
          <a:prstGeom prst="rect">
            <a:avLst/>
          </a:prstGeom>
        </p:spPr>
      </p:pic>
    </p:spTree>
    <p:extLst>
      <p:ext uri="{BB962C8B-B14F-4D97-AF65-F5344CB8AC3E}">
        <p14:creationId xmlns:p14="http://schemas.microsoft.com/office/powerpoint/2010/main" val="276908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4354422QHQc8zC.jpg"/>
          <p:cNvPicPr>
            <a:picLocks noChangeAspect="1"/>
          </p:cNvPicPr>
          <p:nvPr/>
        </p:nvPicPr>
        <p:blipFill>
          <a:blip r:embed="rId2"/>
          <a:stretch>
            <a:fillRect/>
          </a:stretch>
        </p:blipFill>
        <p:spPr>
          <a:xfrm>
            <a:off x="0" y="264354"/>
            <a:ext cx="9144000" cy="6092825"/>
          </a:xfrm>
          <a:prstGeom prst="rect">
            <a:avLst/>
          </a:prstGeom>
        </p:spPr>
      </p:pic>
    </p:spTree>
    <p:extLst>
      <p:ext uri="{BB962C8B-B14F-4D97-AF65-F5344CB8AC3E}">
        <p14:creationId xmlns:p14="http://schemas.microsoft.com/office/powerpoint/2010/main" val="1360342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4698965wWAdhMe.jpg"/>
          <p:cNvPicPr>
            <a:picLocks noChangeAspect="1"/>
          </p:cNvPicPr>
          <p:nvPr/>
        </p:nvPicPr>
        <p:blipFill>
          <a:blip r:embed="rId2"/>
          <a:stretch>
            <a:fillRect/>
          </a:stretch>
        </p:blipFill>
        <p:spPr>
          <a:xfrm>
            <a:off x="-1" y="938435"/>
            <a:ext cx="9144001" cy="4664076"/>
          </a:xfrm>
          <a:prstGeom prst="rect">
            <a:avLst/>
          </a:prstGeom>
        </p:spPr>
      </p:pic>
    </p:spTree>
    <p:extLst>
      <p:ext uri="{BB962C8B-B14F-4D97-AF65-F5344CB8AC3E}">
        <p14:creationId xmlns:p14="http://schemas.microsoft.com/office/powerpoint/2010/main" val="420984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6392375MG8cwvk.jpg"/>
          <p:cNvPicPr>
            <a:picLocks noChangeAspect="1"/>
          </p:cNvPicPr>
          <p:nvPr/>
        </p:nvPicPr>
        <p:blipFill>
          <a:blip r:embed="rId2"/>
          <a:stretch>
            <a:fillRect/>
          </a:stretch>
        </p:blipFill>
        <p:spPr>
          <a:xfrm>
            <a:off x="0" y="151463"/>
            <a:ext cx="9144001" cy="6454775"/>
          </a:xfrm>
          <a:prstGeom prst="rect">
            <a:avLst/>
          </a:prstGeom>
        </p:spPr>
      </p:pic>
    </p:spTree>
    <p:extLst>
      <p:ext uri="{BB962C8B-B14F-4D97-AF65-F5344CB8AC3E}">
        <p14:creationId xmlns:p14="http://schemas.microsoft.com/office/powerpoint/2010/main" val="1747918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9363883zqFUPCf.jpg"/>
          <p:cNvPicPr>
            <a:picLocks noChangeAspect="1"/>
          </p:cNvPicPr>
          <p:nvPr/>
        </p:nvPicPr>
        <p:blipFill>
          <a:blip r:embed="rId2"/>
          <a:stretch>
            <a:fillRect/>
          </a:stretch>
        </p:blipFill>
        <p:spPr>
          <a:xfrm>
            <a:off x="2220772" y="0"/>
            <a:ext cx="4568825" cy="6858001"/>
          </a:xfrm>
          <a:prstGeom prst="rect">
            <a:avLst/>
          </a:prstGeom>
        </p:spPr>
      </p:pic>
    </p:spTree>
    <p:extLst>
      <p:ext uri="{BB962C8B-B14F-4D97-AF65-F5344CB8AC3E}">
        <p14:creationId xmlns:p14="http://schemas.microsoft.com/office/powerpoint/2010/main" val="4274275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0446086AeJn4eA.jpg"/>
          <p:cNvPicPr>
            <a:picLocks noChangeAspect="1"/>
          </p:cNvPicPr>
          <p:nvPr/>
        </p:nvPicPr>
        <p:blipFill>
          <a:blip r:embed="rId2"/>
          <a:stretch>
            <a:fillRect/>
          </a:stretch>
        </p:blipFill>
        <p:spPr>
          <a:xfrm>
            <a:off x="0" y="287006"/>
            <a:ext cx="9144001" cy="6092826"/>
          </a:xfrm>
          <a:prstGeom prst="rect">
            <a:avLst/>
          </a:prstGeom>
        </p:spPr>
      </p:pic>
    </p:spTree>
    <p:extLst>
      <p:ext uri="{BB962C8B-B14F-4D97-AF65-F5344CB8AC3E}">
        <p14:creationId xmlns:p14="http://schemas.microsoft.com/office/powerpoint/2010/main" val="1373440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0758624gYUvDVc.jpg"/>
          <p:cNvPicPr>
            <a:picLocks noChangeAspect="1"/>
          </p:cNvPicPr>
          <p:nvPr/>
        </p:nvPicPr>
        <p:blipFill>
          <a:blip r:embed="rId2"/>
          <a:stretch>
            <a:fillRect/>
          </a:stretch>
        </p:blipFill>
        <p:spPr>
          <a:xfrm>
            <a:off x="2340263" y="165965"/>
            <a:ext cx="4390737" cy="6586106"/>
          </a:xfrm>
          <a:prstGeom prst="rect">
            <a:avLst/>
          </a:prstGeom>
        </p:spPr>
      </p:pic>
    </p:spTree>
    <p:extLst>
      <p:ext uri="{BB962C8B-B14F-4D97-AF65-F5344CB8AC3E}">
        <p14:creationId xmlns:p14="http://schemas.microsoft.com/office/powerpoint/2010/main" val="808865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0758786ZsIuQp9.jpg"/>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03540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5090607ShjgWWe.jpg"/>
          <p:cNvPicPr>
            <a:picLocks noChangeAspect="1"/>
          </p:cNvPicPr>
          <p:nvPr/>
        </p:nvPicPr>
        <p:blipFill>
          <a:blip r:embed="rId2"/>
          <a:stretch>
            <a:fillRect/>
          </a:stretch>
        </p:blipFill>
        <p:spPr>
          <a:xfrm>
            <a:off x="864408" y="0"/>
            <a:ext cx="7489826" cy="6858000"/>
          </a:xfrm>
          <a:prstGeom prst="rect">
            <a:avLst/>
          </a:prstGeom>
        </p:spPr>
      </p:pic>
    </p:spTree>
    <p:extLst>
      <p:ext uri="{BB962C8B-B14F-4D97-AF65-F5344CB8AC3E}">
        <p14:creationId xmlns:p14="http://schemas.microsoft.com/office/powerpoint/2010/main" val="3610240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6564172uMqvvAV.jpg"/>
          <p:cNvPicPr>
            <a:picLocks noChangeAspect="1"/>
          </p:cNvPicPr>
          <p:nvPr/>
        </p:nvPicPr>
        <p:blipFill>
          <a:blip r:embed="rId2"/>
          <a:stretch>
            <a:fillRect/>
          </a:stretch>
        </p:blipFill>
        <p:spPr>
          <a:xfrm>
            <a:off x="1858962" y="0"/>
            <a:ext cx="5321301" cy="6858000"/>
          </a:xfrm>
          <a:prstGeom prst="rect">
            <a:avLst/>
          </a:prstGeom>
        </p:spPr>
      </p:pic>
    </p:spTree>
    <p:extLst>
      <p:ext uri="{BB962C8B-B14F-4D97-AF65-F5344CB8AC3E}">
        <p14:creationId xmlns:p14="http://schemas.microsoft.com/office/powerpoint/2010/main" val="415622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48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9.)</a:t>
            </a:r>
          </a:p>
        </p:txBody>
      </p:sp>
      <p:sp>
        <p:nvSpPr>
          <p:cNvPr id="2" name="TextBox 1"/>
          <p:cNvSpPr txBox="1"/>
          <p:nvPr/>
        </p:nvSpPr>
        <p:spPr>
          <a:xfrm>
            <a:off x="228600" y="747167"/>
            <a:ext cx="8637326" cy="769441"/>
          </a:xfrm>
          <a:prstGeom prst="rect">
            <a:avLst/>
          </a:prstGeom>
          <a:noFill/>
        </p:spPr>
        <p:txBody>
          <a:bodyPr wrap="square" rtlCol="0">
            <a:spAutoFit/>
          </a:bodyPr>
          <a:lstStyle/>
          <a:p>
            <a:r>
              <a:rPr lang="en-US" sz="2400" dirty="0">
                <a:solidFill>
                  <a:srgbClr val="FF0000"/>
                </a:solidFill>
                <a:latin typeface="Apple Chancery"/>
                <a:cs typeface="Apple Chancery"/>
              </a:rPr>
              <a:t>When free charge </a:t>
            </a:r>
            <a:r>
              <a:rPr lang="en-US" sz="2000" dirty="0">
                <a:latin typeface="Times New Roman"/>
                <a:cs typeface="Times New Roman"/>
              </a:rPr>
              <a:t>is placed on a conductor, electrical repulsion will motivate electrons to move as far away from other electrons as possible.  Consequence: </a:t>
            </a:r>
          </a:p>
        </p:txBody>
      </p:sp>
      <p:sp>
        <p:nvSpPr>
          <p:cNvPr id="27" name="TextBox 26"/>
          <p:cNvSpPr txBox="1"/>
          <p:nvPr/>
        </p:nvSpPr>
        <p:spPr>
          <a:xfrm>
            <a:off x="254000" y="123279"/>
            <a:ext cx="863732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Shielding</a:t>
            </a:r>
            <a:endParaRPr lang="en-US" sz="2000" dirty="0">
              <a:latin typeface="Times New Roman"/>
              <a:cs typeface="Times New Roman"/>
            </a:endParaRPr>
          </a:p>
        </p:txBody>
      </p:sp>
      <p:sp>
        <p:nvSpPr>
          <p:cNvPr id="29" name="TextBox 28"/>
          <p:cNvSpPr txBox="1"/>
          <p:nvPr/>
        </p:nvSpPr>
        <p:spPr>
          <a:xfrm>
            <a:off x="495676" y="1525838"/>
            <a:ext cx="6692524" cy="1631216"/>
          </a:xfrm>
          <a:prstGeom prst="rect">
            <a:avLst/>
          </a:prstGeom>
          <a:noFill/>
        </p:spPr>
        <p:txBody>
          <a:bodyPr wrap="square" rtlCol="0">
            <a:spAutoFit/>
          </a:bodyPr>
          <a:lstStyle/>
          <a:p>
            <a:r>
              <a:rPr lang="en-US" sz="2000" dirty="0">
                <a:solidFill>
                  <a:srgbClr val="FF0000"/>
                </a:solidFill>
                <a:latin typeface="Apple Chancery"/>
                <a:cs typeface="Apple Chancery"/>
              </a:rPr>
              <a:t>Force electrons </a:t>
            </a:r>
            <a:r>
              <a:rPr lang="en-US" sz="2000" dirty="0">
                <a:latin typeface="Times New Roman"/>
                <a:cs typeface="Times New Roman"/>
              </a:rPr>
              <a:t>onto a </a:t>
            </a:r>
            <a:r>
              <a:rPr lang="en-US" sz="2000" dirty="0">
                <a:solidFill>
                  <a:srgbClr val="0000FF"/>
                </a:solidFill>
                <a:latin typeface="Times New Roman"/>
                <a:cs typeface="Times New Roman"/>
              </a:rPr>
              <a:t>flat conducting surface</a:t>
            </a:r>
            <a:r>
              <a:rPr lang="en-US" sz="2000" dirty="0">
                <a:latin typeface="Times New Roman"/>
                <a:cs typeface="Times New Roman"/>
              </a:rPr>
              <a:t>.  At some point, the </a:t>
            </a:r>
            <a:r>
              <a:rPr lang="en-US" sz="2000" dirty="0">
                <a:solidFill>
                  <a:srgbClr val="0000FF"/>
                </a:solidFill>
                <a:latin typeface="Times New Roman"/>
                <a:cs typeface="Times New Roman"/>
              </a:rPr>
              <a:t>free electron population </a:t>
            </a:r>
            <a:r>
              <a:rPr lang="en-US" sz="2000" dirty="0">
                <a:latin typeface="Times New Roman"/>
                <a:cs typeface="Times New Roman"/>
              </a:rPr>
              <a:t>already </a:t>
            </a:r>
            <a:r>
              <a:rPr lang="en-US" sz="2000" dirty="0">
                <a:solidFill>
                  <a:srgbClr val="0000FF"/>
                </a:solidFill>
                <a:latin typeface="Times New Roman"/>
                <a:cs typeface="Times New Roman"/>
              </a:rPr>
              <a:t>on the surface </a:t>
            </a:r>
            <a:r>
              <a:rPr lang="en-US" sz="2000" dirty="0">
                <a:latin typeface="Times New Roman"/>
                <a:cs typeface="Times New Roman"/>
              </a:rPr>
              <a:t>will </a:t>
            </a:r>
            <a:r>
              <a:rPr lang="en-US" sz="2000" dirty="0">
                <a:solidFill>
                  <a:srgbClr val="0000FF"/>
                </a:solidFill>
                <a:latin typeface="Times New Roman"/>
                <a:cs typeface="Times New Roman"/>
              </a:rPr>
              <a:t>provide</a:t>
            </a:r>
            <a:r>
              <a:rPr lang="en-US" sz="2000" dirty="0">
                <a:latin typeface="Times New Roman"/>
                <a:cs typeface="Times New Roman"/>
              </a:rPr>
              <a:t> such a </a:t>
            </a:r>
            <a:r>
              <a:rPr lang="en-US" sz="2000" dirty="0">
                <a:solidFill>
                  <a:srgbClr val="0000FF"/>
                </a:solidFill>
                <a:latin typeface="Times New Roman"/>
                <a:cs typeface="Times New Roman"/>
              </a:rPr>
              <a:t>large repulsive force </a:t>
            </a:r>
            <a:r>
              <a:rPr lang="en-US" sz="2000" dirty="0">
                <a:latin typeface="Times New Roman"/>
                <a:cs typeface="Times New Roman"/>
              </a:rPr>
              <a:t>that </a:t>
            </a:r>
            <a:r>
              <a:rPr lang="en-US" sz="2000" dirty="0">
                <a:solidFill>
                  <a:srgbClr val="0000FF"/>
                </a:solidFill>
                <a:latin typeface="Times New Roman"/>
                <a:cs typeface="Times New Roman"/>
              </a:rPr>
              <a:t>no</a:t>
            </a:r>
            <a:r>
              <a:rPr lang="en-US" sz="2000" dirty="0">
                <a:latin typeface="Times New Roman"/>
                <a:cs typeface="Times New Roman"/>
              </a:rPr>
              <a:t> additionally placed </a:t>
            </a:r>
            <a:r>
              <a:rPr lang="en-US" sz="2000" dirty="0">
                <a:solidFill>
                  <a:srgbClr val="0000FF"/>
                </a:solidFill>
                <a:latin typeface="Times New Roman"/>
                <a:cs typeface="Times New Roman"/>
              </a:rPr>
              <a:t>electrons will make it onto the surface</a:t>
            </a:r>
            <a:r>
              <a:rPr lang="en-US" sz="2000" dirty="0">
                <a:latin typeface="Times New Roman"/>
                <a:cs typeface="Times New Roman"/>
              </a:rPr>
              <a:t>.  When that happens, the </a:t>
            </a:r>
            <a:r>
              <a:rPr lang="en-US" sz="2000" dirty="0">
                <a:solidFill>
                  <a:srgbClr val="FF0000"/>
                </a:solidFill>
                <a:latin typeface="Times New Roman"/>
                <a:cs typeface="Times New Roman"/>
              </a:rPr>
              <a:t>electrons will be evenly distributed over the surface</a:t>
            </a:r>
            <a:r>
              <a:rPr lang="en-US" sz="2000" dirty="0">
                <a:latin typeface="Times New Roman"/>
                <a:cs typeface="Times New Roman"/>
              </a:rPr>
              <a:t>.</a:t>
            </a:r>
          </a:p>
        </p:txBody>
      </p:sp>
      <p:sp>
        <p:nvSpPr>
          <p:cNvPr id="3" name="Trapezoid 2"/>
          <p:cNvSpPr/>
          <p:nvPr/>
        </p:nvSpPr>
        <p:spPr>
          <a:xfrm>
            <a:off x="7397536" y="1727200"/>
            <a:ext cx="1550726" cy="711200"/>
          </a:xfrm>
          <a:prstGeom prst="trapezoid">
            <a:avLst/>
          </a:prstGeom>
          <a:pattFill prst="pct20">
            <a:fgClr>
              <a:srgbClr val="FF0000"/>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289801" y="2468890"/>
            <a:ext cx="1841875" cy="523220"/>
          </a:xfrm>
          <a:prstGeom prst="rect">
            <a:avLst/>
          </a:prstGeom>
          <a:noFill/>
        </p:spPr>
        <p:txBody>
          <a:bodyPr wrap="square" rtlCol="0">
            <a:spAutoFit/>
          </a:bodyPr>
          <a:lstStyle/>
          <a:p>
            <a:r>
              <a:rPr lang="en-US" sz="1400" dirty="0">
                <a:latin typeface="Times New Roman"/>
                <a:cs typeface="Times New Roman"/>
              </a:rPr>
              <a:t>surface charge density </a:t>
            </a:r>
          </a:p>
          <a:p>
            <a:r>
              <a:rPr lang="en-US" sz="1400" dirty="0">
                <a:latin typeface="Times New Roman"/>
                <a:cs typeface="Times New Roman"/>
              </a:rPr>
              <a:t>   evenly distributed</a:t>
            </a:r>
          </a:p>
        </p:txBody>
      </p:sp>
      <p:sp>
        <p:nvSpPr>
          <p:cNvPr id="14" name="TextBox 13"/>
          <p:cNvSpPr txBox="1"/>
          <p:nvPr/>
        </p:nvSpPr>
        <p:spPr>
          <a:xfrm>
            <a:off x="495676" y="3172730"/>
            <a:ext cx="6901860" cy="1323439"/>
          </a:xfrm>
          <a:prstGeom prst="rect">
            <a:avLst/>
          </a:prstGeom>
          <a:noFill/>
        </p:spPr>
        <p:txBody>
          <a:bodyPr wrap="square" rtlCol="0">
            <a:spAutoFit/>
          </a:bodyPr>
          <a:lstStyle/>
          <a:p>
            <a:r>
              <a:rPr lang="en-US" sz="2000" dirty="0">
                <a:solidFill>
                  <a:srgbClr val="FF0000"/>
                </a:solidFill>
                <a:latin typeface="Apple Chancery"/>
                <a:cs typeface="Apple Chancery"/>
              </a:rPr>
              <a:t>Bend the surface </a:t>
            </a:r>
            <a:r>
              <a:rPr lang="en-US" sz="2000" dirty="0">
                <a:latin typeface="Times New Roman"/>
                <a:cs typeface="Times New Roman"/>
              </a:rPr>
              <a:t>and you can force MORE electrons on, </a:t>
            </a:r>
            <a:r>
              <a:rPr lang="en-US" sz="2000" dirty="0" err="1">
                <a:latin typeface="Times New Roman"/>
                <a:cs typeface="Times New Roman"/>
              </a:rPr>
              <a:t>increas-ing</a:t>
            </a:r>
            <a:r>
              <a:rPr lang="en-US" sz="2000" dirty="0">
                <a:latin typeface="Times New Roman"/>
                <a:cs typeface="Times New Roman"/>
              </a:rPr>
              <a:t> the </a:t>
            </a:r>
            <a:r>
              <a:rPr lang="en-US" sz="2000" i="1" dirty="0">
                <a:solidFill>
                  <a:srgbClr val="FF0000"/>
                </a:solidFill>
                <a:latin typeface="Times New Roman"/>
                <a:cs typeface="Times New Roman"/>
              </a:rPr>
              <a:t>surface charge density</a:t>
            </a:r>
            <a:r>
              <a:rPr lang="en-US" sz="2000" dirty="0">
                <a:latin typeface="Times New Roman"/>
                <a:cs typeface="Times New Roman"/>
              </a:rPr>
              <a:t>.  Why?  Because there is </a:t>
            </a:r>
            <a:r>
              <a:rPr lang="en-US" sz="2000" dirty="0">
                <a:solidFill>
                  <a:srgbClr val="0000FF"/>
                </a:solidFill>
                <a:latin typeface="Times New Roman"/>
                <a:cs typeface="Times New Roman"/>
              </a:rPr>
              <a:t>now material between the electrons</a:t>
            </a:r>
            <a:r>
              <a:rPr lang="en-US" sz="2000" dirty="0">
                <a:latin typeface="Times New Roman"/>
                <a:cs typeface="Times New Roman"/>
              </a:rPr>
              <a:t>, </a:t>
            </a:r>
            <a:r>
              <a:rPr lang="en-US" sz="2000" dirty="0">
                <a:solidFill>
                  <a:srgbClr val="0000FF"/>
                </a:solidFill>
                <a:latin typeface="Times New Roman"/>
                <a:cs typeface="Times New Roman"/>
              </a:rPr>
              <a:t>diminishing</a:t>
            </a:r>
            <a:r>
              <a:rPr lang="en-US" sz="2000" dirty="0">
                <a:latin typeface="Times New Roman"/>
                <a:cs typeface="Times New Roman"/>
              </a:rPr>
              <a:t> their </a:t>
            </a:r>
            <a:r>
              <a:rPr lang="en-US" sz="2000" dirty="0">
                <a:solidFill>
                  <a:srgbClr val="0000FF"/>
                </a:solidFill>
                <a:latin typeface="Times New Roman"/>
                <a:cs typeface="Times New Roman"/>
              </a:rPr>
              <a:t>repulsive effect </a:t>
            </a:r>
            <a:r>
              <a:rPr lang="en-US" sz="2000" dirty="0">
                <a:latin typeface="Times New Roman"/>
                <a:cs typeface="Times New Roman"/>
              </a:rPr>
              <a:t>on distance electrons.  This phenomenon is called </a:t>
            </a:r>
            <a:r>
              <a:rPr lang="en-US" sz="2000" dirty="0">
                <a:solidFill>
                  <a:srgbClr val="FF0000"/>
                </a:solidFill>
                <a:latin typeface="Times New Roman"/>
                <a:cs typeface="Times New Roman"/>
              </a:rPr>
              <a:t>SHIELDING</a:t>
            </a:r>
            <a:r>
              <a:rPr lang="en-US" sz="2000" dirty="0">
                <a:latin typeface="Times New Roman"/>
                <a:cs typeface="Times New Roman"/>
              </a:rPr>
              <a:t>.</a:t>
            </a:r>
          </a:p>
        </p:txBody>
      </p:sp>
      <p:grpSp>
        <p:nvGrpSpPr>
          <p:cNvPr id="9" name="Group 8"/>
          <p:cNvGrpSpPr/>
          <p:nvPr/>
        </p:nvGrpSpPr>
        <p:grpSpPr>
          <a:xfrm>
            <a:off x="7823200" y="3295821"/>
            <a:ext cx="981075" cy="1343025"/>
            <a:chOff x="7442200" y="3892721"/>
            <a:chExt cx="981075" cy="1343025"/>
          </a:xfrm>
        </p:grpSpPr>
        <p:sp>
          <p:nvSpPr>
            <p:cNvPr id="6" name="Freeform 5"/>
            <p:cNvSpPr/>
            <p:nvPr/>
          </p:nvSpPr>
          <p:spPr>
            <a:xfrm>
              <a:off x="7442200" y="3892721"/>
              <a:ext cx="981075" cy="850900"/>
            </a:xfrm>
            <a:custGeom>
              <a:avLst/>
              <a:gdLst>
                <a:gd name="connsiteX0" fmla="*/ 0 w 981075"/>
                <a:gd name="connsiteY0" fmla="*/ 828675 h 850900"/>
                <a:gd name="connsiteX1" fmla="*/ 22225 w 981075"/>
                <a:gd name="connsiteY1" fmla="*/ 704850 h 850900"/>
                <a:gd name="connsiteX2" fmla="*/ 79375 w 981075"/>
                <a:gd name="connsiteY2" fmla="*/ 577850 h 850900"/>
                <a:gd name="connsiteX3" fmla="*/ 142875 w 981075"/>
                <a:gd name="connsiteY3" fmla="*/ 501650 h 850900"/>
                <a:gd name="connsiteX4" fmla="*/ 247650 w 981075"/>
                <a:gd name="connsiteY4" fmla="*/ 422275 h 850900"/>
                <a:gd name="connsiteX5" fmla="*/ 377825 w 981075"/>
                <a:gd name="connsiteY5" fmla="*/ 377825 h 850900"/>
                <a:gd name="connsiteX6" fmla="*/ 501650 w 981075"/>
                <a:gd name="connsiteY6" fmla="*/ 358775 h 850900"/>
                <a:gd name="connsiteX7" fmla="*/ 660400 w 981075"/>
                <a:gd name="connsiteY7" fmla="*/ 390525 h 850900"/>
                <a:gd name="connsiteX8" fmla="*/ 793750 w 981075"/>
                <a:gd name="connsiteY8" fmla="*/ 463550 h 850900"/>
                <a:gd name="connsiteX9" fmla="*/ 904875 w 981075"/>
                <a:gd name="connsiteY9" fmla="*/ 587375 h 850900"/>
                <a:gd name="connsiteX10" fmla="*/ 962025 w 981075"/>
                <a:gd name="connsiteY10" fmla="*/ 717550 h 850900"/>
                <a:gd name="connsiteX11" fmla="*/ 981075 w 981075"/>
                <a:gd name="connsiteY11" fmla="*/ 850900 h 850900"/>
                <a:gd name="connsiteX12" fmla="*/ 892175 w 981075"/>
                <a:gd name="connsiteY12" fmla="*/ 415925 h 850900"/>
                <a:gd name="connsiteX13" fmla="*/ 863600 w 981075"/>
                <a:gd name="connsiteY13" fmla="*/ 273050 h 850900"/>
                <a:gd name="connsiteX14" fmla="*/ 803275 w 981075"/>
                <a:gd name="connsiteY14" fmla="*/ 152400 h 850900"/>
                <a:gd name="connsiteX15" fmla="*/ 717550 w 981075"/>
                <a:gd name="connsiteY15" fmla="*/ 73025 h 850900"/>
                <a:gd name="connsiteX16" fmla="*/ 628650 w 981075"/>
                <a:gd name="connsiteY16" fmla="*/ 22225 h 850900"/>
                <a:gd name="connsiteX17" fmla="*/ 492125 w 981075"/>
                <a:gd name="connsiteY17" fmla="*/ 0 h 850900"/>
                <a:gd name="connsiteX18" fmla="*/ 352425 w 981075"/>
                <a:gd name="connsiteY18" fmla="*/ 34925 h 850900"/>
                <a:gd name="connsiteX19" fmla="*/ 231775 w 981075"/>
                <a:gd name="connsiteY19" fmla="*/ 127000 h 850900"/>
                <a:gd name="connsiteX20" fmla="*/ 149225 w 981075"/>
                <a:gd name="connsiteY20" fmla="*/ 250825 h 850900"/>
                <a:gd name="connsiteX21" fmla="*/ 120650 w 981075"/>
                <a:gd name="connsiteY21" fmla="*/ 349250 h 850900"/>
                <a:gd name="connsiteX22" fmla="*/ 114300 w 981075"/>
                <a:gd name="connsiteY22" fmla="*/ 415925 h 850900"/>
                <a:gd name="connsiteX23" fmla="*/ 0 w 981075"/>
                <a:gd name="connsiteY23" fmla="*/ 828675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1075" h="850900">
                  <a:moveTo>
                    <a:pt x="0" y="828675"/>
                  </a:moveTo>
                  <a:lnTo>
                    <a:pt x="22225" y="704850"/>
                  </a:lnTo>
                  <a:lnTo>
                    <a:pt x="79375" y="577850"/>
                  </a:lnTo>
                  <a:lnTo>
                    <a:pt x="142875" y="501650"/>
                  </a:lnTo>
                  <a:lnTo>
                    <a:pt x="247650" y="422275"/>
                  </a:lnTo>
                  <a:lnTo>
                    <a:pt x="377825" y="377825"/>
                  </a:lnTo>
                  <a:lnTo>
                    <a:pt x="501650" y="358775"/>
                  </a:lnTo>
                  <a:lnTo>
                    <a:pt x="660400" y="390525"/>
                  </a:lnTo>
                  <a:lnTo>
                    <a:pt x="793750" y="463550"/>
                  </a:lnTo>
                  <a:lnTo>
                    <a:pt x="904875" y="587375"/>
                  </a:lnTo>
                  <a:lnTo>
                    <a:pt x="962025" y="717550"/>
                  </a:lnTo>
                  <a:lnTo>
                    <a:pt x="981075" y="850900"/>
                  </a:lnTo>
                  <a:lnTo>
                    <a:pt x="892175" y="415925"/>
                  </a:lnTo>
                  <a:lnTo>
                    <a:pt x="863600" y="273050"/>
                  </a:lnTo>
                  <a:lnTo>
                    <a:pt x="803275" y="152400"/>
                  </a:lnTo>
                  <a:lnTo>
                    <a:pt x="717550" y="73025"/>
                  </a:lnTo>
                  <a:lnTo>
                    <a:pt x="628650" y="22225"/>
                  </a:lnTo>
                  <a:lnTo>
                    <a:pt x="492125" y="0"/>
                  </a:lnTo>
                  <a:lnTo>
                    <a:pt x="352425" y="34925"/>
                  </a:lnTo>
                  <a:lnTo>
                    <a:pt x="231775" y="127000"/>
                  </a:lnTo>
                  <a:lnTo>
                    <a:pt x="149225" y="250825"/>
                  </a:lnTo>
                  <a:lnTo>
                    <a:pt x="120650" y="349250"/>
                  </a:lnTo>
                  <a:lnTo>
                    <a:pt x="114300" y="415925"/>
                  </a:lnTo>
                  <a:lnTo>
                    <a:pt x="0" y="828675"/>
                  </a:lnTo>
                  <a:close/>
                </a:path>
              </a:pathLst>
            </a:custGeom>
            <a:pattFill prst="pct25">
              <a:fgClr>
                <a:srgbClr val="FF0000"/>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c 4"/>
            <p:cNvSpPr/>
            <p:nvPr/>
          </p:nvSpPr>
          <p:spPr>
            <a:xfrm>
              <a:off x="7442200" y="4257846"/>
              <a:ext cx="977900" cy="977900"/>
            </a:xfrm>
            <a:prstGeom prst="arc">
              <a:avLst>
                <a:gd name="adj1" fmla="val 10846453"/>
                <a:gd name="adj2" fmla="val 0"/>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p:cNvSpPr/>
            <p:nvPr/>
          </p:nvSpPr>
          <p:spPr>
            <a:xfrm>
              <a:off x="7550150" y="3892721"/>
              <a:ext cx="774700" cy="847896"/>
            </a:xfrm>
            <a:prstGeom prst="arc">
              <a:avLst>
                <a:gd name="adj1" fmla="val 10846453"/>
                <a:gd name="adj2" fmla="val 0"/>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p:cNvCxnSpPr>
              <a:stCxn id="16" idx="2"/>
            </p:cNvCxnSpPr>
            <p:nvPr/>
          </p:nvCxnSpPr>
          <p:spPr>
            <a:xfrm>
              <a:off x="8324850" y="4316669"/>
              <a:ext cx="69850" cy="271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80300" y="4276896"/>
              <a:ext cx="69850" cy="271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549936" y="4054817"/>
            <a:ext cx="1581740" cy="523220"/>
          </a:xfrm>
          <a:prstGeom prst="rect">
            <a:avLst/>
          </a:prstGeom>
          <a:noFill/>
        </p:spPr>
        <p:txBody>
          <a:bodyPr wrap="square" rtlCol="0">
            <a:spAutoFit/>
          </a:bodyPr>
          <a:lstStyle/>
          <a:p>
            <a:r>
              <a:rPr lang="en-US" sz="1400" dirty="0">
                <a:latin typeface="Times New Roman"/>
                <a:cs typeface="Times New Roman"/>
              </a:rPr>
              <a:t>surface charge </a:t>
            </a:r>
          </a:p>
          <a:p>
            <a:r>
              <a:rPr lang="en-US" sz="1400" dirty="0">
                <a:latin typeface="Times New Roman"/>
                <a:cs typeface="Times New Roman"/>
              </a:rPr>
              <a:t>   density increased</a:t>
            </a:r>
          </a:p>
        </p:txBody>
      </p:sp>
      <p:sp>
        <p:nvSpPr>
          <p:cNvPr id="23" name="TextBox 22"/>
          <p:cNvSpPr txBox="1"/>
          <p:nvPr/>
        </p:nvSpPr>
        <p:spPr>
          <a:xfrm>
            <a:off x="495676" y="5355175"/>
            <a:ext cx="6901860" cy="1015663"/>
          </a:xfrm>
          <a:prstGeom prst="rect">
            <a:avLst/>
          </a:prstGeom>
          <a:noFill/>
        </p:spPr>
        <p:txBody>
          <a:bodyPr wrap="square" rtlCol="0">
            <a:spAutoFit/>
          </a:bodyPr>
          <a:lstStyle/>
          <a:p>
            <a:r>
              <a:rPr lang="en-US" sz="2000" dirty="0">
                <a:solidFill>
                  <a:srgbClr val="FF0000"/>
                </a:solidFill>
                <a:latin typeface="Apple Chancery"/>
                <a:cs typeface="Apple Chancery"/>
              </a:rPr>
              <a:t>The extreme:</a:t>
            </a:r>
            <a:r>
              <a:rPr lang="en-US" sz="2000" dirty="0">
                <a:latin typeface="Times New Roman"/>
                <a:cs typeface="Times New Roman"/>
              </a:rPr>
              <a:t> the </a:t>
            </a:r>
            <a:r>
              <a:rPr lang="en-US" sz="2000" dirty="0">
                <a:solidFill>
                  <a:srgbClr val="FF0000"/>
                </a:solidFill>
                <a:latin typeface="Times New Roman"/>
                <a:cs typeface="Times New Roman"/>
              </a:rPr>
              <a:t>lightning rod</a:t>
            </a:r>
            <a:r>
              <a:rPr lang="en-US" sz="2000" dirty="0">
                <a:latin typeface="Times New Roman"/>
                <a:cs typeface="Times New Roman"/>
              </a:rPr>
              <a:t>, a pointed piece of metal insulated from a house.  It accumulates </a:t>
            </a:r>
            <a:r>
              <a:rPr lang="en-US" sz="2000" dirty="0">
                <a:solidFill>
                  <a:srgbClr val="0000FF"/>
                </a:solidFill>
                <a:latin typeface="Times New Roman"/>
                <a:cs typeface="Times New Roman"/>
              </a:rPr>
              <a:t>HUGES amount of charge at</a:t>
            </a:r>
            <a:r>
              <a:rPr lang="en-US" sz="2000" dirty="0">
                <a:latin typeface="Times New Roman"/>
                <a:cs typeface="Times New Roman"/>
              </a:rPr>
              <a:t> its </a:t>
            </a:r>
            <a:r>
              <a:rPr lang="en-US" sz="2000" dirty="0">
                <a:solidFill>
                  <a:srgbClr val="0000FF"/>
                </a:solidFill>
                <a:latin typeface="Times New Roman"/>
                <a:cs typeface="Times New Roman"/>
              </a:rPr>
              <a:t>end</a:t>
            </a:r>
            <a:r>
              <a:rPr lang="en-US" sz="2000" dirty="0">
                <a:latin typeface="Times New Roman"/>
                <a:cs typeface="Times New Roman"/>
              </a:rPr>
              <a:t> point, attracting potential lightning strikes away from the house.</a:t>
            </a:r>
          </a:p>
        </p:txBody>
      </p:sp>
      <p:sp>
        <p:nvSpPr>
          <p:cNvPr id="24" name="TextBox 23"/>
          <p:cNvSpPr txBox="1"/>
          <p:nvPr/>
        </p:nvSpPr>
        <p:spPr>
          <a:xfrm>
            <a:off x="495676" y="4560776"/>
            <a:ext cx="6901860" cy="707886"/>
          </a:xfrm>
          <a:prstGeom prst="rect">
            <a:avLst/>
          </a:prstGeom>
          <a:noFill/>
        </p:spPr>
        <p:txBody>
          <a:bodyPr wrap="square" rtlCol="0">
            <a:spAutoFit/>
          </a:bodyPr>
          <a:lstStyle/>
          <a:p>
            <a:r>
              <a:rPr lang="en-US" sz="2000" dirty="0">
                <a:solidFill>
                  <a:srgbClr val="FF0000"/>
                </a:solidFill>
                <a:latin typeface="Apple Chancery"/>
                <a:cs typeface="Apple Chancery"/>
              </a:rPr>
              <a:t>Oddly shaped conductors </a:t>
            </a:r>
            <a:r>
              <a:rPr lang="en-US" sz="2000" dirty="0">
                <a:latin typeface="Times New Roman"/>
                <a:cs typeface="Times New Roman"/>
              </a:rPr>
              <a:t>will have </a:t>
            </a:r>
            <a:r>
              <a:rPr lang="en-US" sz="2000" dirty="0">
                <a:solidFill>
                  <a:srgbClr val="0000FF"/>
                </a:solidFill>
                <a:latin typeface="Times New Roman"/>
                <a:cs typeface="Times New Roman"/>
              </a:rPr>
              <a:t>different charge densities</a:t>
            </a:r>
            <a:r>
              <a:rPr lang="en-US" sz="2000" dirty="0">
                <a:latin typeface="Times New Roman"/>
                <a:cs typeface="Times New Roman"/>
              </a:rPr>
              <a:t>, depending upon the severity of their curvature.</a:t>
            </a:r>
          </a:p>
        </p:txBody>
      </p:sp>
      <p:sp>
        <p:nvSpPr>
          <p:cNvPr id="11" name="Freeform 10"/>
          <p:cNvSpPr/>
          <p:nvPr/>
        </p:nvSpPr>
        <p:spPr>
          <a:xfrm rot="15742347">
            <a:off x="7886432" y="5422407"/>
            <a:ext cx="580983" cy="479649"/>
          </a:xfrm>
          <a:custGeom>
            <a:avLst/>
            <a:gdLst>
              <a:gd name="connsiteX0" fmla="*/ 229498 w 813763"/>
              <a:gd name="connsiteY0" fmla="*/ 224 h 635549"/>
              <a:gd name="connsiteX1" fmla="*/ 898 w 813763"/>
              <a:gd name="connsiteY1" fmla="*/ 330424 h 635549"/>
              <a:gd name="connsiteX2" fmla="*/ 178698 w 813763"/>
              <a:gd name="connsiteY2" fmla="*/ 635224 h 635549"/>
              <a:gd name="connsiteX3" fmla="*/ 813698 w 813763"/>
              <a:gd name="connsiteY3" fmla="*/ 381224 h 635549"/>
              <a:gd name="connsiteX4" fmla="*/ 229498 w 813763"/>
              <a:gd name="connsiteY4" fmla="*/ 224 h 63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63" h="635549">
                <a:moveTo>
                  <a:pt x="229498" y="224"/>
                </a:moveTo>
                <a:cubicBezTo>
                  <a:pt x="94031" y="-8243"/>
                  <a:pt x="9365" y="224591"/>
                  <a:pt x="898" y="330424"/>
                </a:cubicBezTo>
                <a:cubicBezTo>
                  <a:pt x="-7569" y="436257"/>
                  <a:pt x="43231" y="626757"/>
                  <a:pt x="178698" y="635224"/>
                </a:cubicBezTo>
                <a:cubicBezTo>
                  <a:pt x="314165" y="643691"/>
                  <a:pt x="807348" y="484941"/>
                  <a:pt x="813698" y="381224"/>
                </a:cubicBezTo>
                <a:cubicBezTo>
                  <a:pt x="820048" y="277507"/>
                  <a:pt x="364965" y="8691"/>
                  <a:pt x="229498" y="224"/>
                </a:cubicBezTo>
                <a:close/>
              </a:path>
            </a:pathLst>
          </a:cu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632700" y="4830117"/>
            <a:ext cx="1245926" cy="523220"/>
          </a:xfrm>
          <a:prstGeom prst="rect">
            <a:avLst/>
          </a:prstGeom>
          <a:noFill/>
        </p:spPr>
        <p:txBody>
          <a:bodyPr wrap="square" rtlCol="0">
            <a:spAutoFit/>
          </a:bodyPr>
          <a:lstStyle/>
          <a:p>
            <a:r>
              <a:rPr lang="en-US" sz="1400" dirty="0">
                <a:latin typeface="Times New Roman"/>
                <a:cs typeface="Times New Roman"/>
              </a:rPr>
              <a:t>charge density </a:t>
            </a:r>
          </a:p>
          <a:p>
            <a:r>
              <a:rPr lang="en-US" sz="1400" dirty="0">
                <a:latin typeface="Times New Roman"/>
                <a:cs typeface="Times New Roman"/>
              </a:rPr>
              <a:t>   really high</a:t>
            </a:r>
          </a:p>
        </p:txBody>
      </p:sp>
      <p:sp>
        <p:nvSpPr>
          <p:cNvPr id="32" name="TextBox 31"/>
          <p:cNvSpPr txBox="1"/>
          <p:nvPr/>
        </p:nvSpPr>
        <p:spPr>
          <a:xfrm>
            <a:off x="7581900" y="5944793"/>
            <a:ext cx="1366362" cy="523220"/>
          </a:xfrm>
          <a:prstGeom prst="rect">
            <a:avLst/>
          </a:prstGeom>
          <a:noFill/>
        </p:spPr>
        <p:txBody>
          <a:bodyPr wrap="square" rtlCol="0">
            <a:spAutoFit/>
          </a:bodyPr>
          <a:lstStyle/>
          <a:p>
            <a:r>
              <a:rPr lang="en-US" sz="1400" dirty="0">
                <a:latin typeface="Times New Roman"/>
                <a:cs typeface="Times New Roman"/>
              </a:rPr>
              <a:t>charge density  </a:t>
            </a:r>
          </a:p>
          <a:p>
            <a:r>
              <a:rPr lang="en-US" sz="1400" dirty="0">
                <a:latin typeface="Times New Roman"/>
                <a:cs typeface="Times New Roman"/>
              </a:rPr>
              <a:t>   relatively low</a:t>
            </a:r>
          </a:p>
        </p:txBody>
      </p:sp>
      <p:sp>
        <p:nvSpPr>
          <p:cNvPr id="13" name="Freeform 12"/>
          <p:cNvSpPr/>
          <p:nvPr/>
        </p:nvSpPr>
        <p:spPr>
          <a:xfrm>
            <a:off x="8216715" y="5203825"/>
            <a:ext cx="555133" cy="152400"/>
          </a:xfrm>
          <a:custGeom>
            <a:avLst/>
            <a:gdLst>
              <a:gd name="connsiteX0" fmla="*/ 403225 w 497798"/>
              <a:gd name="connsiteY0" fmla="*/ 0 h 152400"/>
              <a:gd name="connsiteX1" fmla="*/ 469900 w 497798"/>
              <a:gd name="connsiteY1" fmla="*/ 107950 h 152400"/>
              <a:gd name="connsiteX2" fmla="*/ 0 w 497798"/>
              <a:gd name="connsiteY2" fmla="*/ 152400 h 152400"/>
            </a:gdLst>
            <a:ahLst/>
            <a:cxnLst>
              <a:cxn ang="0">
                <a:pos x="connsiteX0" y="connsiteY0"/>
              </a:cxn>
              <a:cxn ang="0">
                <a:pos x="connsiteX1" y="connsiteY1"/>
              </a:cxn>
              <a:cxn ang="0">
                <a:pos x="connsiteX2" y="connsiteY2"/>
              </a:cxn>
            </a:cxnLst>
            <a:rect l="l" t="t" r="r" b="b"/>
            <a:pathLst>
              <a:path w="497798" h="152400">
                <a:moveTo>
                  <a:pt x="403225" y="0"/>
                </a:moveTo>
                <a:cubicBezTo>
                  <a:pt x="470164" y="41275"/>
                  <a:pt x="537104" y="82550"/>
                  <a:pt x="469900" y="107950"/>
                </a:cubicBezTo>
                <a:cubicBezTo>
                  <a:pt x="402696" y="133350"/>
                  <a:pt x="0" y="152400"/>
                  <a:pt x="0" y="15240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8216715" y="5965825"/>
            <a:ext cx="617312" cy="142875"/>
          </a:xfrm>
          <a:custGeom>
            <a:avLst/>
            <a:gdLst>
              <a:gd name="connsiteX0" fmla="*/ 530410 w 617312"/>
              <a:gd name="connsiteY0" fmla="*/ 142875 h 142875"/>
              <a:gd name="connsiteX1" fmla="*/ 584385 w 617312"/>
              <a:gd name="connsiteY1" fmla="*/ 88900 h 142875"/>
              <a:gd name="connsiteX2" fmla="*/ 89085 w 617312"/>
              <a:gd name="connsiteY2" fmla="*/ 47625 h 142875"/>
              <a:gd name="connsiteX3" fmla="*/ 185 w 617312"/>
              <a:gd name="connsiteY3" fmla="*/ 0 h 142875"/>
            </a:gdLst>
            <a:ahLst/>
            <a:cxnLst>
              <a:cxn ang="0">
                <a:pos x="connsiteX0" y="connsiteY0"/>
              </a:cxn>
              <a:cxn ang="0">
                <a:pos x="connsiteX1" y="connsiteY1"/>
              </a:cxn>
              <a:cxn ang="0">
                <a:pos x="connsiteX2" y="connsiteY2"/>
              </a:cxn>
              <a:cxn ang="0">
                <a:pos x="connsiteX3" y="connsiteY3"/>
              </a:cxn>
            </a:cxnLst>
            <a:rect l="l" t="t" r="r" b="b"/>
            <a:pathLst>
              <a:path w="617312" h="142875">
                <a:moveTo>
                  <a:pt x="530410" y="142875"/>
                </a:moveTo>
                <a:cubicBezTo>
                  <a:pt x="594174" y="123825"/>
                  <a:pt x="657939" y="104775"/>
                  <a:pt x="584385" y="88900"/>
                </a:cubicBezTo>
                <a:cubicBezTo>
                  <a:pt x="510831" y="73025"/>
                  <a:pt x="186452" y="62442"/>
                  <a:pt x="89085" y="47625"/>
                </a:cubicBezTo>
                <a:cubicBezTo>
                  <a:pt x="-8282" y="32808"/>
                  <a:pt x="185" y="0"/>
                  <a:pt x="185" y="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237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dissolve">
                                      <p:cBhvr>
                                        <p:cTn id="41" dur="500"/>
                                        <p:tgtEl>
                                          <p:spTgt spid="3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4" grpId="0"/>
      <p:bldP spid="14" grpId="0"/>
      <p:bldP spid="22" grpId="0"/>
      <p:bldP spid="23" grpId="0"/>
      <p:bldP spid="24" grpId="0"/>
      <p:bldP spid="11" grpId="0" animBg="1"/>
      <p:bldP spid="31" grpId="0"/>
      <p:bldP spid="32" grpId="0"/>
      <p:bldP spid="13"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51401967Nj18msU.jpg"/>
          <p:cNvPicPr>
            <a:picLocks noChangeAspect="1"/>
          </p:cNvPicPr>
          <p:nvPr/>
        </p:nvPicPr>
        <p:blipFill>
          <a:blip r:embed="rId2"/>
          <a:stretch>
            <a:fillRect/>
          </a:stretch>
        </p:blipFill>
        <p:spPr>
          <a:xfrm>
            <a:off x="0" y="289933"/>
            <a:ext cx="9144000" cy="6197601"/>
          </a:xfrm>
          <a:prstGeom prst="rect">
            <a:avLst/>
          </a:prstGeom>
        </p:spPr>
      </p:pic>
    </p:spTree>
    <p:extLst>
      <p:ext uri="{BB962C8B-B14F-4D97-AF65-F5344CB8AC3E}">
        <p14:creationId xmlns:p14="http://schemas.microsoft.com/office/powerpoint/2010/main" val="1311313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83926983JuJCjKC.jpg"/>
          <p:cNvPicPr>
            <a:picLocks noChangeAspect="1"/>
          </p:cNvPicPr>
          <p:nvPr/>
        </p:nvPicPr>
        <p:blipFill>
          <a:blip r:embed="rId2"/>
          <a:stretch>
            <a:fillRect/>
          </a:stretch>
        </p:blipFill>
        <p:spPr>
          <a:xfrm>
            <a:off x="0" y="728303"/>
            <a:ext cx="9144000" cy="5140326"/>
          </a:xfrm>
          <a:prstGeom prst="rect">
            <a:avLst/>
          </a:prstGeom>
        </p:spPr>
      </p:pic>
    </p:spTree>
    <p:extLst>
      <p:ext uri="{BB962C8B-B14F-4D97-AF65-F5344CB8AC3E}">
        <p14:creationId xmlns:p14="http://schemas.microsoft.com/office/powerpoint/2010/main" val="2147092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52103601zlSBjp5.jpg"/>
          <p:cNvPicPr>
            <a:picLocks noChangeAspect="1"/>
          </p:cNvPicPr>
          <p:nvPr/>
        </p:nvPicPr>
        <p:blipFill>
          <a:blip r:embed="rId2"/>
          <a:stretch>
            <a:fillRect/>
          </a:stretch>
        </p:blipFill>
        <p:spPr>
          <a:xfrm>
            <a:off x="0" y="199695"/>
            <a:ext cx="9144000" cy="6105525"/>
          </a:xfrm>
          <a:prstGeom prst="rect">
            <a:avLst/>
          </a:prstGeom>
        </p:spPr>
      </p:pic>
    </p:spTree>
    <p:extLst>
      <p:ext uri="{BB962C8B-B14F-4D97-AF65-F5344CB8AC3E}">
        <p14:creationId xmlns:p14="http://schemas.microsoft.com/office/powerpoint/2010/main" val="878808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561335962seYqb.jpg"/>
          <p:cNvPicPr>
            <a:picLocks noChangeAspect="1"/>
          </p:cNvPicPr>
          <p:nvPr/>
        </p:nvPicPr>
        <p:blipFill>
          <a:blip r:embed="rId2"/>
          <a:stretch>
            <a:fillRect/>
          </a:stretch>
        </p:blipFill>
        <p:spPr>
          <a:xfrm>
            <a:off x="0" y="386455"/>
            <a:ext cx="9144001" cy="5708651"/>
          </a:xfrm>
          <a:prstGeom prst="rect">
            <a:avLst/>
          </a:prstGeom>
        </p:spPr>
      </p:pic>
    </p:spTree>
    <p:extLst>
      <p:ext uri="{BB962C8B-B14F-4D97-AF65-F5344CB8AC3E}">
        <p14:creationId xmlns:p14="http://schemas.microsoft.com/office/powerpoint/2010/main" val="505377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ning 1.jpg"/>
          <p:cNvPicPr>
            <a:picLocks noChangeAspect="1"/>
          </p:cNvPicPr>
          <p:nvPr/>
        </p:nvPicPr>
        <p:blipFill>
          <a:blip r:embed="rId2"/>
          <a:stretch>
            <a:fillRect/>
          </a:stretch>
        </p:blipFill>
        <p:spPr>
          <a:xfrm>
            <a:off x="-1" y="348421"/>
            <a:ext cx="9144001" cy="6096000"/>
          </a:xfrm>
          <a:prstGeom prst="rect">
            <a:avLst/>
          </a:prstGeom>
        </p:spPr>
      </p:pic>
    </p:spTree>
    <p:extLst>
      <p:ext uri="{BB962C8B-B14F-4D97-AF65-F5344CB8AC3E}">
        <p14:creationId xmlns:p14="http://schemas.microsoft.com/office/powerpoint/2010/main" val="3679231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ning river 2.jpg"/>
          <p:cNvPicPr>
            <a:picLocks noChangeAspect="1"/>
          </p:cNvPicPr>
          <p:nvPr/>
        </p:nvPicPr>
        <p:blipFill>
          <a:blip r:embed="rId2"/>
          <a:stretch>
            <a:fillRect/>
          </a:stretch>
        </p:blipFill>
        <p:spPr>
          <a:xfrm>
            <a:off x="0" y="-1"/>
            <a:ext cx="9144001" cy="6858001"/>
          </a:xfrm>
          <a:prstGeom prst="rect">
            <a:avLst/>
          </a:prstGeom>
        </p:spPr>
      </p:pic>
    </p:spTree>
    <p:extLst>
      <p:ext uri="{BB962C8B-B14F-4D97-AF65-F5344CB8AC3E}">
        <p14:creationId xmlns:p14="http://schemas.microsoft.com/office/powerpoint/2010/main" val="1926349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htning 10.jpg"/>
          <p:cNvPicPr>
            <a:picLocks noChangeAspect="1"/>
          </p:cNvPicPr>
          <p:nvPr/>
        </p:nvPicPr>
        <p:blipFill>
          <a:blip r:embed="rId2"/>
          <a:stretch>
            <a:fillRect/>
          </a:stretch>
        </p:blipFill>
        <p:spPr>
          <a:xfrm>
            <a:off x="0" y="393024"/>
            <a:ext cx="9144001" cy="6092826"/>
          </a:xfrm>
          <a:prstGeom prst="rect">
            <a:avLst/>
          </a:prstGeom>
        </p:spPr>
      </p:pic>
    </p:spTree>
    <p:extLst>
      <p:ext uri="{BB962C8B-B14F-4D97-AF65-F5344CB8AC3E}">
        <p14:creationId xmlns:p14="http://schemas.microsoft.com/office/powerpoint/2010/main" val="3469319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lightning</a:t>
            </a:r>
          </a:p>
        </p:txBody>
      </p:sp>
      <p:sp>
        <p:nvSpPr>
          <p:cNvPr id="4" name="Content Placeholder 3"/>
          <p:cNvSpPr>
            <a:spLocks noGrp="1"/>
          </p:cNvSpPr>
          <p:nvPr>
            <p:ph idx="1"/>
          </p:nvPr>
        </p:nvSpPr>
        <p:spPr>
          <a:xfrm>
            <a:off x="300943" y="1298222"/>
            <a:ext cx="8065818" cy="1237160"/>
          </a:xfrm>
        </p:spPr>
        <p:txBody>
          <a:bodyPr>
            <a:normAutofit/>
          </a:bodyPr>
          <a:lstStyle/>
          <a:p>
            <a:r>
              <a:rPr lang="en-US" sz="2000" dirty="0"/>
              <a:t>A </a:t>
            </a:r>
            <a:r>
              <a:rPr lang="en-US" sz="2000" b="1" dirty="0"/>
              <a:t>Van de Graaff generator</a:t>
            </a:r>
            <a:r>
              <a:rPr lang="en-US" sz="2000" dirty="0"/>
              <a:t> is a commonly known device for creating large voltages with startling (but not dangerous) results</a:t>
            </a:r>
          </a:p>
          <a:p>
            <a:r>
              <a:rPr lang="en-US" sz="2000" dirty="0"/>
              <a:t>How do you think this works?</a:t>
            </a:r>
          </a:p>
        </p:txBody>
      </p:sp>
      <p:pic>
        <p:nvPicPr>
          <p:cNvPr id="5" name="Picture 4"/>
          <p:cNvPicPr>
            <a:picLocks noChangeAspect="1"/>
          </p:cNvPicPr>
          <p:nvPr/>
        </p:nvPicPr>
        <p:blipFill>
          <a:blip r:embed="rId2"/>
          <a:stretch>
            <a:fillRect/>
          </a:stretch>
        </p:blipFill>
        <p:spPr>
          <a:xfrm>
            <a:off x="5496560" y="1916802"/>
            <a:ext cx="2870200" cy="4343400"/>
          </a:xfrm>
          <a:prstGeom prst="rect">
            <a:avLst/>
          </a:prstGeom>
        </p:spPr>
      </p:pic>
      <p:sp>
        <p:nvSpPr>
          <p:cNvPr id="6" name="TextBox 5"/>
          <p:cNvSpPr txBox="1"/>
          <p:nvPr/>
        </p:nvSpPr>
        <p:spPr>
          <a:xfrm>
            <a:off x="5602777" y="6380017"/>
            <a:ext cx="3333405" cy="215444"/>
          </a:xfrm>
          <a:prstGeom prst="rect">
            <a:avLst/>
          </a:prstGeom>
          <a:noFill/>
        </p:spPr>
        <p:txBody>
          <a:bodyPr wrap="square" rtlCol="0">
            <a:spAutoFit/>
          </a:bodyPr>
          <a:lstStyle/>
          <a:p>
            <a:r>
              <a:rPr lang="en-US" sz="800">
                <a:latin typeface="Palatino Linotype" charset="0"/>
                <a:ea typeface="Palatino Linotype" charset="0"/>
                <a:cs typeface="Palatino Linotype" charset="0"/>
              </a:rPr>
              <a:t>http://</a:t>
            </a:r>
            <a:r>
              <a:rPr lang="en-US" sz="800" dirty="0" err="1">
                <a:latin typeface="Palatino Linotype" charset="0"/>
                <a:ea typeface="Palatino Linotype" charset="0"/>
                <a:cs typeface="Palatino Linotype" charset="0"/>
              </a:rPr>
              <a:t>hyperphysics.phy-astr.gsu.edu</a:t>
            </a:r>
            <a:r>
              <a:rPr lang="en-US" sz="800" dirty="0">
                <a:latin typeface="Palatino Linotype" charset="0"/>
                <a:ea typeface="Palatino Linotype" charset="0"/>
                <a:cs typeface="Palatino Linotype" charset="0"/>
              </a:rPr>
              <a:t>/</a:t>
            </a:r>
            <a:r>
              <a:rPr lang="en-US" sz="800" dirty="0" err="1">
                <a:latin typeface="Palatino Linotype" charset="0"/>
                <a:ea typeface="Palatino Linotype" charset="0"/>
                <a:cs typeface="Palatino Linotype" charset="0"/>
              </a:rPr>
              <a:t>hbase</a:t>
            </a:r>
            <a:r>
              <a:rPr lang="en-US" sz="800" dirty="0">
                <a:latin typeface="Palatino Linotype" charset="0"/>
                <a:ea typeface="Palatino Linotype" charset="0"/>
                <a:cs typeface="Palatino Linotype" charset="0"/>
              </a:rPr>
              <a:t>/electric/</a:t>
            </a:r>
            <a:r>
              <a:rPr lang="en-US" sz="800" dirty="0" err="1">
                <a:latin typeface="Palatino Linotype" charset="0"/>
                <a:ea typeface="Palatino Linotype" charset="0"/>
                <a:cs typeface="Palatino Linotype" charset="0"/>
              </a:rPr>
              <a:t>vandeg.html</a:t>
            </a:r>
            <a:endParaRPr lang="en-US" sz="800" dirty="0">
              <a:latin typeface="Palatino Linotype" charset="0"/>
              <a:ea typeface="Palatino Linotype" charset="0"/>
              <a:cs typeface="Palatino Linotype" charset="0"/>
            </a:endParaRPr>
          </a:p>
        </p:txBody>
      </p:sp>
      <p:pic>
        <p:nvPicPr>
          <p:cNvPr id="7" name="Picture 6"/>
          <p:cNvPicPr>
            <a:picLocks noChangeAspect="1"/>
          </p:cNvPicPr>
          <p:nvPr/>
        </p:nvPicPr>
        <p:blipFill>
          <a:blip r:embed="rId3"/>
          <a:stretch>
            <a:fillRect/>
          </a:stretch>
        </p:blipFill>
        <p:spPr>
          <a:xfrm>
            <a:off x="822959" y="2909454"/>
            <a:ext cx="3899115" cy="2563668"/>
          </a:xfrm>
          <a:prstGeom prst="rect">
            <a:avLst/>
          </a:prstGeom>
        </p:spPr>
      </p:pic>
      <p:sp>
        <p:nvSpPr>
          <p:cNvPr id="8" name="TextBox 7"/>
          <p:cNvSpPr txBox="1"/>
          <p:nvPr/>
        </p:nvSpPr>
        <p:spPr>
          <a:xfrm>
            <a:off x="0" y="6430268"/>
            <a:ext cx="4722074" cy="200055"/>
          </a:xfrm>
          <a:prstGeom prst="rect">
            <a:avLst/>
          </a:prstGeom>
          <a:noFill/>
        </p:spPr>
        <p:txBody>
          <a:bodyPr wrap="square" rtlCol="0">
            <a:spAutoFit/>
          </a:bodyPr>
          <a:lstStyle/>
          <a:p>
            <a:r>
              <a:rPr lang="en-US" sz="700">
                <a:latin typeface="Palatino Linotype" charset="0"/>
                <a:ea typeface="Palatino Linotype" charset="0"/>
                <a:cs typeface="Palatino Linotype" charset="0"/>
              </a:rPr>
              <a:t>https://</a:t>
            </a:r>
            <a:r>
              <a:rPr lang="en-US" sz="700" dirty="0" err="1">
                <a:latin typeface="Palatino Linotype" charset="0"/>
                <a:ea typeface="Palatino Linotype" charset="0"/>
                <a:cs typeface="Palatino Linotype" charset="0"/>
              </a:rPr>
              <a:t>spectrumscientifics.wordpress.com</a:t>
            </a:r>
            <a:r>
              <a:rPr lang="en-US" sz="700" dirty="0">
                <a:latin typeface="Palatino Linotype" charset="0"/>
                <a:ea typeface="Palatino Linotype" charset="0"/>
                <a:cs typeface="Palatino Linotype" charset="0"/>
              </a:rPr>
              <a:t>/2016/08/16/making-electricity-van-de-</a:t>
            </a:r>
            <a:r>
              <a:rPr lang="en-US" sz="700" dirty="0" err="1">
                <a:latin typeface="Palatino Linotype" charset="0"/>
                <a:ea typeface="Palatino Linotype" charset="0"/>
                <a:cs typeface="Palatino Linotype" charset="0"/>
              </a:rPr>
              <a:t>graaff</a:t>
            </a:r>
            <a:r>
              <a:rPr lang="en-US" sz="700" dirty="0">
                <a:latin typeface="Palatino Linotype" charset="0"/>
                <a:ea typeface="Palatino Linotype" charset="0"/>
                <a:cs typeface="Palatino Linotype" charset="0"/>
              </a:rPr>
              <a:t>-generators-and-tesla-coils/</a:t>
            </a:r>
          </a:p>
        </p:txBody>
      </p:sp>
      <p:sp>
        <p:nvSpPr>
          <p:cNvPr id="9" name="TextBox 43">
            <a:extLst>
              <a:ext uri="{FF2B5EF4-FFF2-40B4-BE49-F238E27FC236}">
                <a16:creationId xmlns:a16="http://schemas.microsoft.com/office/drawing/2014/main" id="{25BCD2AC-B0FA-1749-9D99-09EF48B6AECF}"/>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a:latin typeface="Times New Roman"/>
                <a:cs typeface="Times New Roman"/>
              </a:rPr>
              <a:t>6</a:t>
            </a:r>
            <a:r>
              <a:rPr lang="en-US" sz="1100" dirty="0">
                <a:latin typeface="Times New Roman"/>
                <a:cs typeface="Times New Roman"/>
              </a:rPr>
              <a:t>6</a:t>
            </a:r>
            <a:r>
              <a:rPr lang="en-US" sz="1100">
                <a:latin typeface="Times New Roman"/>
                <a:cs typeface="Times New Roman"/>
              </a:rPr>
              <a:t>.    </a:t>
            </a:r>
            <a:endParaRPr lang="en-US" sz="1100" dirty="0">
              <a:latin typeface="Times New Roman"/>
              <a:cs typeface="Times New Roman"/>
            </a:endParaRPr>
          </a:p>
        </p:txBody>
      </p:sp>
    </p:spTree>
    <p:extLst>
      <p:ext uri="{BB962C8B-B14F-4D97-AF65-F5344CB8AC3E}">
        <p14:creationId xmlns:p14="http://schemas.microsoft.com/office/powerpoint/2010/main" val="28946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Irregularly-shaped conductors</a:t>
            </a:r>
          </a:p>
        </p:txBody>
      </p:sp>
      <p:pic>
        <p:nvPicPr>
          <p:cNvPr id="5" name="Picture 4"/>
          <p:cNvPicPr>
            <a:picLocks noChangeAspect="1"/>
          </p:cNvPicPr>
          <p:nvPr/>
        </p:nvPicPr>
        <p:blipFill rotWithShape="1">
          <a:blip r:embed="rId2"/>
          <a:srcRect r="42351"/>
          <a:stretch/>
        </p:blipFill>
        <p:spPr>
          <a:xfrm>
            <a:off x="2568694" y="3970867"/>
            <a:ext cx="4207510" cy="2320909"/>
          </a:xfrm>
          <a:prstGeom prst="rect">
            <a:avLst/>
          </a:prstGeom>
        </p:spPr>
      </p:pic>
      <p:sp>
        <p:nvSpPr>
          <p:cNvPr id="6" name="TextBox 5"/>
          <p:cNvSpPr txBox="1"/>
          <p:nvPr/>
        </p:nvSpPr>
        <p:spPr>
          <a:xfrm>
            <a:off x="4408408" y="6426200"/>
            <a:ext cx="4735592" cy="200055"/>
          </a:xfrm>
          <a:prstGeom prst="rect">
            <a:avLst/>
          </a:prstGeom>
          <a:noFill/>
        </p:spPr>
        <p:txBody>
          <a:bodyPr wrap="none" rtlCol="0">
            <a:spAutoFit/>
          </a:bodyPr>
          <a:lstStyle/>
          <a:p>
            <a:r>
              <a:rPr lang="en-US" sz="700">
                <a:latin typeface="Palatino Linotype" charset="0"/>
                <a:ea typeface="Palatino Linotype" charset="0"/>
                <a:cs typeface="Palatino Linotype" charset="0"/>
              </a:rPr>
              <a:t>https://</a:t>
            </a:r>
            <a:r>
              <a:rPr lang="en-US" sz="700" dirty="0" err="1">
                <a:latin typeface="Palatino Linotype" charset="0"/>
                <a:ea typeface="Palatino Linotype" charset="0"/>
                <a:cs typeface="Palatino Linotype" charset="0"/>
              </a:rPr>
              <a:t>courses.lumenlearning.com</a:t>
            </a:r>
            <a:r>
              <a:rPr lang="en-US" sz="700" dirty="0">
                <a:latin typeface="Palatino Linotype" charset="0"/>
                <a:ea typeface="Palatino Linotype" charset="0"/>
                <a:cs typeface="Palatino Linotype" charset="0"/>
              </a:rPr>
              <a:t>/</a:t>
            </a:r>
            <a:r>
              <a:rPr lang="en-US" sz="700" dirty="0" err="1">
                <a:latin typeface="Palatino Linotype" charset="0"/>
                <a:ea typeface="Palatino Linotype" charset="0"/>
                <a:cs typeface="Palatino Linotype" charset="0"/>
              </a:rPr>
              <a:t>suny</a:t>
            </a:r>
            <a:r>
              <a:rPr lang="en-US" sz="700" dirty="0">
                <a:latin typeface="Palatino Linotype" charset="0"/>
                <a:ea typeface="Palatino Linotype" charset="0"/>
                <a:cs typeface="Palatino Linotype" charset="0"/>
              </a:rPr>
              <a:t>-physics/chapter/18-7-conductors-and-electric-fields-in-static-equilibrium/</a:t>
            </a:r>
          </a:p>
        </p:txBody>
      </p:sp>
      <p:sp>
        <p:nvSpPr>
          <p:cNvPr id="7" name="Content Placeholder 2"/>
          <p:cNvSpPr>
            <a:spLocks noGrp="1"/>
          </p:cNvSpPr>
          <p:nvPr>
            <p:ph idx="1"/>
          </p:nvPr>
        </p:nvSpPr>
        <p:spPr>
          <a:xfrm>
            <a:off x="254643" y="1298222"/>
            <a:ext cx="8611565" cy="2538221"/>
          </a:xfrm>
        </p:spPr>
        <p:txBody>
          <a:bodyPr>
            <a:normAutofit lnSpcReduction="10000"/>
          </a:bodyPr>
          <a:lstStyle/>
          <a:p>
            <a:pPr marL="0" indent="0">
              <a:buNone/>
            </a:pPr>
            <a:r>
              <a:rPr lang="en-US" sz="2000" dirty="0">
                <a:solidFill>
                  <a:srgbClr val="FF0000"/>
                </a:solidFill>
                <a:latin typeface="Apple Chancery" panose="03020702040506060504" pitchFamily="66" charset="-79"/>
                <a:cs typeface="Apple Chancery" panose="03020702040506060504" pitchFamily="66" charset="-79"/>
              </a:rPr>
              <a:t>Consider the object</a:t>
            </a:r>
            <a:r>
              <a:rPr lang="en-US" sz="2000" dirty="0"/>
              <a:t> below. Charges on the flatter (left) end exert repelling forces, which are close to parallel to the surface, so the charges move out until repelling forces from other charges bring them to equilibrium.</a:t>
            </a:r>
          </a:p>
          <a:p>
            <a:pPr marL="0" indent="0">
              <a:buNone/>
            </a:pPr>
            <a:r>
              <a:rPr lang="en-US" sz="2000" dirty="0">
                <a:solidFill>
                  <a:srgbClr val="FF0000"/>
                </a:solidFill>
                <a:latin typeface="Apple Chancery" panose="03020702040506060504" pitchFamily="66" charset="-79"/>
                <a:cs typeface="Apple Chancery" panose="03020702040506060504" pitchFamily="66" charset="-79"/>
              </a:rPr>
              <a:t>Charges on the pointier</a:t>
            </a:r>
            <a:r>
              <a:rPr lang="en-US" sz="2000" dirty="0"/>
              <a:t> (right) end exert similar repelling forces, but a much smaller component is parallel to the surface, so the charges don’t move much before being brought to equilibrium.</a:t>
            </a:r>
          </a:p>
          <a:p>
            <a:pPr marL="0" indent="0">
              <a:buNone/>
            </a:pPr>
            <a:r>
              <a:rPr lang="en-US" sz="2000" dirty="0">
                <a:solidFill>
                  <a:srgbClr val="FF0000"/>
                </a:solidFill>
                <a:latin typeface="Apple Chancery" panose="03020702040506060504" pitchFamily="66" charset="-79"/>
                <a:cs typeface="Apple Chancery" panose="03020702040506060504" pitchFamily="66" charset="-79"/>
              </a:rPr>
              <a:t>The result?</a:t>
            </a:r>
            <a:r>
              <a:rPr lang="en-US" sz="2000" dirty="0"/>
              <a:t> </a:t>
            </a:r>
            <a:r>
              <a:rPr lang="en-US" sz="2000" dirty="0">
                <a:solidFill>
                  <a:srgbClr val="1D46D1"/>
                </a:solidFill>
              </a:rPr>
              <a:t>Charges gather more densely on pointier ends</a:t>
            </a:r>
            <a:r>
              <a:rPr lang="en-US" sz="2000" dirty="0"/>
              <a:t>, to keep the electric field oriented perpendicular to the surface.</a:t>
            </a:r>
          </a:p>
        </p:txBody>
      </p:sp>
      <p:sp>
        <p:nvSpPr>
          <p:cNvPr id="8" name="TextBox 7"/>
          <p:cNvSpPr txBox="1"/>
          <p:nvPr/>
        </p:nvSpPr>
        <p:spPr>
          <a:xfrm>
            <a:off x="7086600" y="5112493"/>
            <a:ext cx="1689100" cy="923330"/>
          </a:xfrm>
          <a:prstGeom prst="rect">
            <a:avLst/>
          </a:prstGeom>
          <a:noFill/>
        </p:spPr>
        <p:txBody>
          <a:bodyPr wrap="square" rtlCol="0">
            <a:spAutoFit/>
          </a:bodyPr>
          <a:lstStyle/>
          <a:p>
            <a:r>
              <a:rPr lang="en-US" i="1" dirty="0">
                <a:solidFill>
                  <a:srgbClr val="1D46D1"/>
                </a:solidFill>
                <a:latin typeface="Palatino Linotype" charset="0"/>
                <a:ea typeface="Palatino Linotype" charset="0"/>
                <a:cs typeface="Palatino Linotype" charset="0"/>
              </a:rPr>
              <a:t>This is the principle behind lightning rods!</a:t>
            </a:r>
          </a:p>
        </p:txBody>
      </p:sp>
      <p:cxnSp>
        <p:nvCxnSpPr>
          <p:cNvPr id="4" name="Straight Arrow Connector 3">
            <a:extLst>
              <a:ext uri="{FF2B5EF4-FFF2-40B4-BE49-F238E27FC236}">
                <a16:creationId xmlns:a16="http://schemas.microsoft.com/office/drawing/2014/main" id="{7CC31086-F181-054B-9E53-67AF7C7B629A}"/>
              </a:ext>
            </a:extLst>
          </p:cNvPr>
          <p:cNvCxnSpPr>
            <a:cxnSpLocks/>
          </p:cNvCxnSpPr>
          <p:nvPr/>
        </p:nvCxnSpPr>
        <p:spPr>
          <a:xfrm flipV="1">
            <a:off x="6086853" y="4704735"/>
            <a:ext cx="510592" cy="209105"/>
          </a:xfrm>
          <a:prstGeom prst="straightConnector1">
            <a:avLst/>
          </a:prstGeom>
          <a:ln w="1905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3DEB52E-BAFF-3C45-93FA-ECCD630CC221}"/>
              </a:ext>
            </a:extLst>
          </p:cNvPr>
          <p:cNvCxnSpPr>
            <a:cxnSpLocks/>
          </p:cNvCxnSpPr>
          <p:nvPr/>
        </p:nvCxnSpPr>
        <p:spPr>
          <a:xfrm flipV="1">
            <a:off x="6099696" y="4860027"/>
            <a:ext cx="510592" cy="104553"/>
          </a:xfrm>
          <a:prstGeom prst="straightConnector1">
            <a:avLst/>
          </a:prstGeom>
          <a:ln w="1905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12044BEB-BA6B-DF47-870F-A7A9185A1025}"/>
              </a:ext>
            </a:extLst>
          </p:cNvPr>
          <p:cNvGrpSpPr/>
          <p:nvPr/>
        </p:nvGrpSpPr>
        <p:grpSpPr>
          <a:xfrm flipV="1">
            <a:off x="6089864" y="5078964"/>
            <a:ext cx="523435" cy="259845"/>
            <a:chOff x="6239253" y="4857135"/>
            <a:chExt cx="523435" cy="259845"/>
          </a:xfrm>
        </p:grpSpPr>
        <p:cxnSp>
          <p:nvCxnSpPr>
            <p:cNvPr id="13" name="Straight Arrow Connector 12">
              <a:extLst>
                <a:ext uri="{FF2B5EF4-FFF2-40B4-BE49-F238E27FC236}">
                  <a16:creationId xmlns:a16="http://schemas.microsoft.com/office/drawing/2014/main" id="{E24765B7-C3AC-0247-B06B-D181EE99E98A}"/>
                </a:ext>
              </a:extLst>
            </p:cNvPr>
            <p:cNvCxnSpPr>
              <a:cxnSpLocks/>
            </p:cNvCxnSpPr>
            <p:nvPr/>
          </p:nvCxnSpPr>
          <p:spPr>
            <a:xfrm flipV="1">
              <a:off x="6239253" y="4857135"/>
              <a:ext cx="510592" cy="209105"/>
            </a:xfrm>
            <a:prstGeom prst="straightConnector1">
              <a:avLst/>
            </a:prstGeom>
            <a:ln w="1905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9940399-9568-6F4F-A12B-B703504C920B}"/>
                </a:ext>
              </a:extLst>
            </p:cNvPr>
            <p:cNvCxnSpPr>
              <a:cxnSpLocks/>
            </p:cNvCxnSpPr>
            <p:nvPr/>
          </p:nvCxnSpPr>
          <p:spPr>
            <a:xfrm flipV="1">
              <a:off x="6252096" y="5012427"/>
              <a:ext cx="510592" cy="104553"/>
            </a:xfrm>
            <a:prstGeom prst="straightConnector1">
              <a:avLst/>
            </a:prstGeom>
            <a:ln w="1905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B34E1CEF-B4B6-BD4F-825B-76CB82F74528}"/>
              </a:ext>
            </a:extLst>
          </p:cNvPr>
          <p:cNvSpPr txBox="1"/>
          <p:nvPr/>
        </p:nvSpPr>
        <p:spPr>
          <a:xfrm>
            <a:off x="8576840" y="6329513"/>
            <a:ext cx="50526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10.)  </a:t>
            </a:r>
          </a:p>
        </p:txBody>
      </p:sp>
    </p:spTree>
    <p:extLst>
      <p:ext uri="{BB962C8B-B14F-4D97-AF65-F5344CB8AC3E}">
        <p14:creationId xmlns:p14="http://schemas.microsoft.com/office/powerpoint/2010/main" val="116565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 Elmo’s fire</a:t>
            </a:r>
          </a:p>
        </p:txBody>
      </p:sp>
      <p:sp>
        <p:nvSpPr>
          <p:cNvPr id="3" name="Content Placeholder 2"/>
          <p:cNvSpPr>
            <a:spLocks noGrp="1"/>
          </p:cNvSpPr>
          <p:nvPr>
            <p:ph idx="1"/>
          </p:nvPr>
        </p:nvSpPr>
        <p:spPr>
          <a:xfrm>
            <a:off x="137161" y="1298222"/>
            <a:ext cx="8229600" cy="613705"/>
          </a:xfrm>
        </p:spPr>
        <p:txBody>
          <a:bodyPr>
            <a:normAutofit/>
          </a:bodyPr>
          <a:lstStyle/>
          <a:p>
            <a:pPr marL="0" indent="0">
              <a:buNone/>
            </a:pPr>
            <a:r>
              <a:rPr lang="en-US" sz="2000" dirty="0">
                <a:solidFill>
                  <a:srgbClr val="FF0000"/>
                </a:solidFill>
                <a:latin typeface="Apple Chancery" panose="03020702040506060504" pitchFamily="66" charset="-79"/>
                <a:cs typeface="Apple Chancery" panose="03020702040506060504" pitchFamily="66" charset="-79"/>
              </a:rPr>
              <a:t>Why masts,</a:t>
            </a:r>
            <a:r>
              <a:rPr lang="en-US" sz="2000" dirty="0"/>
              <a:t> church steeples, and other pointy objects?</a:t>
            </a:r>
          </a:p>
        </p:txBody>
      </p:sp>
      <p:pic>
        <p:nvPicPr>
          <p:cNvPr id="4" name="Picture 3"/>
          <p:cNvPicPr>
            <a:picLocks noChangeAspect="1"/>
          </p:cNvPicPr>
          <p:nvPr/>
        </p:nvPicPr>
        <p:blipFill>
          <a:blip r:embed="rId2"/>
          <a:stretch>
            <a:fillRect/>
          </a:stretch>
        </p:blipFill>
        <p:spPr>
          <a:xfrm>
            <a:off x="6125287" y="1298222"/>
            <a:ext cx="2561513" cy="4859556"/>
          </a:xfrm>
          <a:prstGeom prst="rect">
            <a:avLst/>
          </a:prstGeom>
        </p:spPr>
      </p:pic>
      <p:sp>
        <p:nvSpPr>
          <p:cNvPr id="5" name="TextBox 4"/>
          <p:cNvSpPr txBox="1"/>
          <p:nvPr/>
        </p:nvSpPr>
        <p:spPr>
          <a:xfrm>
            <a:off x="5957454" y="6390310"/>
            <a:ext cx="2836718" cy="307777"/>
          </a:xfrm>
          <a:prstGeom prst="rect">
            <a:avLst/>
          </a:prstGeom>
          <a:noFill/>
        </p:spPr>
        <p:txBody>
          <a:bodyPr wrap="square" rtlCol="0">
            <a:spAutoFit/>
          </a:bodyPr>
          <a:lstStyle/>
          <a:p>
            <a:r>
              <a:rPr lang="en-US" sz="700">
                <a:latin typeface="Palatino Linotype" charset="0"/>
                <a:ea typeface="Palatino Linotype" charset="0"/>
                <a:cs typeface="Palatino Linotype" charset="0"/>
              </a:rPr>
              <a:t>https://</a:t>
            </a:r>
            <a:r>
              <a:rPr lang="en-US" sz="700" dirty="0" err="1">
                <a:latin typeface="Palatino Linotype" charset="0"/>
                <a:ea typeface="Palatino Linotype" charset="0"/>
                <a:cs typeface="Palatino Linotype" charset="0"/>
              </a:rPr>
              <a:t>courses.lumenlearning.com</a:t>
            </a:r>
            <a:r>
              <a:rPr lang="en-US" sz="700" dirty="0">
                <a:latin typeface="Palatino Linotype" charset="0"/>
                <a:ea typeface="Palatino Linotype" charset="0"/>
                <a:cs typeface="Palatino Linotype" charset="0"/>
              </a:rPr>
              <a:t>/physics/chapter/18-7-conductors-and-electric-fields-in-static-equilibrium/</a:t>
            </a:r>
          </a:p>
        </p:txBody>
      </p:sp>
      <p:sp>
        <p:nvSpPr>
          <p:cNvPr id="6" name="TextBox 5"/>
          <p:cNvSpPr txBox="1"/>
          <p:nvPr/>
        </p:nvSpPr>
        <p:spPr>
          <a:xfrm>
            <a:off x="226064" y="2071780"/>
            <a:ext cx="6035840" cy="2862322"/>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Remember that charges </a:t>
            </a:r>
            <a:r>
              <a:rPr lang="en-US" sz="2000" dirty="0">
                <a:latin typeface="Times New Roman" panose="02020603050405020304" pitchFamily="18" charset="0"/>
                <a:ea typeface="Palatino Linotype" charset="0"/>
                <a:cs typeface="Times New Roman" panose="02020603050405020304" pitchFamily="18" charset="0"/>
              </a:rPr>
              <a:t>want to spread out as much as possible - but can’t get as far away from each other at pointy ends</a:t>
            </a:r>
          </a:p>
          <a:p>
            <a:endParaRPr lang="en-US" sz="2000" dirty="0">
              <a:latin typeface="Times New Roman" panose="02020603050405020304" pitchFamily="18" charset="0"/>
              <a:ea typeface="Palatino Linotype" charset="0"/>
              <a:cs typeface="Times New Roman" panose="02020603050405020304" pitchFamily="18" charset="0"/>
            </a:endParaRPr>
          </a:p>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This creates a stronger electric field</a:t>
            </a:r>
            <a:r>
              <a:rPr lang="en-US" sz="2000" dirty="0">
                <a:latin typeface="Times New Roman" panose="02020603050405020304" pitchFamily="18" charset="0"/>
                <a:ea typeface="Palatino Linotype" charset="0"/>
                <a:cs typeface="Times New Roman" panose="02020603050405020304" pitchFamily="18" charset="0"/>
              </a:rPr>
              <a:t> at the pointy end</a:t>
            </a:r>
          </a:p>
          <a:p>
            <a:endParaRPr lang="en-US" sz="2000" dirty="0">
              <a:latin typeface="Times New Roman" panose="02020603050405020304" pitchFamily="18" charset="0"/>
              <a:ea typeface="Palatino Linotype" charset="0"/>
              <a:cs typeface="Times New Roman" panose="02020603050405020304" pitchFamily="18" charset="0"/>
            </a:endParaRPr>
          </a:p>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If the field is strong enough</a:t>
            </a:r>
            <a:r>
              <a:rPr lang="en-US" sz="2000" dirty="0">
                <a:latin typeface="Times New Roman" panose="02020603050405020304" pitchFamily="18" charset="0"/>
                <a:ea typeface="Palatino Linotype" charset="0"/>
                <a:cs typeface="Times New Roman" panose="02020603050405020304" pitchFamily="18" charset="0"/>
              </a:rPr>
              <a:t>, it can ionize the air molecules and create the conditions for the various electrical phenomena we just talked about!</a:t>
            </a:r>
          </a:p>
        </p:txBody>
      </p:sp>
      <p:sp>
        <p:nvSpPr>
          <p:cNvPr id="7" name="TextBox 43">
            <a:extLst>
              <a:ext uri="{FF2B5EF4-FFF2-40B4-BE49-F238E27FC236}">
                <a16:creationId xmlns:a16="http://schemas.microsoft.com/office/drawing/2014/main" id="{6CE78E82-E5DA-CF4C-B9CE-C6C6F6D2EAA3}"/>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24.    </a:t>
            </a:r>
          </a:p>
        </p:txBody>
      </p:sp>
    </p:spTree>
    <p:extLst>
      <p:ext uri="{BB962C8B-B14F-4D97-AF65-F5344CB8AC3E}">
        <p14:creationId xmlns:p14="http://schemas.microsoft.com/office/powerpoint/2010/main" val="21262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722"/>
          </a:xfrm>
        </p:spPr>
        <p:txBody>
          <a:bodyPr/>
          <a:lstStyle/>
          <a:p>
            <a:r>
              <a:rPr lang="en-US" dirty="0"/>
              <a:t>Lightning</a:t>
            </a:r>
          </a:p>
        </p:txBody>
      </p:sp>
      <p:sp>
        <p:nvSpPr>
          <p:cNvPr id="3" name="Content Placeholder 2"/>
          <p:cNvSpPr>
            <a:spLocks noGrp="1"/>
          </p:cNvSpPr>
          <p:nvPr>
            <p:ph idx="1"/>
          </p:nvPr>
        </p:nvSpPr>
        <p:spPr>
          <a:xfrm>
            <a:off x="374073" y="1185706"/>
            <a:ext cx="8229600" cy="440339"/>
          </a:xfrm>
        </p:spPr>
        <p:txBody>
          <a:bodyPr>
            <a:normAutofit/>
          </a:bodyPr>
          <a:lstStyle/>
          <a:p>
            <a:pPr marL="0" indent="0">
              <a:buNone/>
            </a:pPr>
            <a:r>
              <a:rPr lang="en-US" sz="2000" dirty="0">
                <a:solidFill>
                  <a:srgbClr val="FF0000"/>
                </a:solidFill>
                <a:latin typeface="Apple Chancery" panose="03020702040506060504" pitchFamily="66" charset="-79"/>
                <a:cs typeface="Apple Chancery" panose="03020702040506060504" pitchFamily="66" charset="-79"/>
              </a:rPr>
              <a:t>What </a:t>
            </a:r>
            <a:r>
              <a:rPr lang="en-US" sz="2000" u="sng" dirty="0">
                <a:solidFill>
                  <a:srgbClr val="FF0000"/>
                </a:solidFill>
                <a:latin typeface="Apple Chancery" panose="03020702040506060504" pitchFamily="66" charset="-79"/>
                <a:cs typeface="Apple Chancery" panose="03020702040506060504" pitchFamily="66" charset="-79"/>
              </a:rPr>
              <a:t>is</a:t>
            </a:r>
            <a:r>
              <a:rPr lang="en-US" sz="2000" dirty="0">
                <a:solidFill>
                  <a:srgbClr val="FF0000"/>
                </a:solidFill>
                <a:latin typeface="Apple Chancery" panose="03020702040506060504" pitchFamily="66" charset="-79"/>
                <a:cs typeface="Apple Chancery" panose="03020702040506060504" pitchFamily="66" charset="-79"/>
              </a:rPr>
              <a:t> lightning?</a:t>
            </a:r>
            <a:r>
              <a:rPr lang="en-US" sz="2000" dirty="0"/>
              <a:t> How does it form?</a:t>
            </a:r>
            <a:endParaRPr lang="en-US" dirty="0"/>
          </a:p>
        </p:txBody>
      </p:sp>
      <p:sp>
        <p:nvSpPr>
          <p:cNvPr id="4" name="TextBox 3"/>
          <p:cNvSpPr txBox="1"/>
          <p:nvPr/>
        </p:nvSpPr>
        <p:spPr>
          <a:xfrm>
            <a:off x="245451" y="5584586"/>
            <a:ext cx="8677343" cy="954107"/>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3.) A lightning flash </a:t>
            </a:r>
            <a:r>
              <a:rPr lang="en-US" dirty="0">
                <a:solidFill>
                  <a:schemeClr val="tx1">
                    <a:lumMod val="65000"/>
                    <a:lumOff val="35000"/>
                  </a:schemeClr>
                </a:solidFill>
                <a:latin typeface="Times New Roman" panose="02020603050405020304" pitchFamily="18" charset="0"/>
                <a:ea typeface="Palatino Linotype" charset="0"/>
                <a:cs typeface="Times New Roman" panose="02020603050405020304" pitchFamily="18" charset="0"/>
              </a:rPr>
              <a:t>will literally bore a hole, in essence creating a vacuum, through what is normally a good insulator, the atmosphere.  It is the atmosphere filling in this vacuum that creates the thunder clap.</a:t>
            </a:r>
          </a:p>
        </p:txBody>
      </p:sp>
      <p:sp>
        <p:nvSpPr>
          <p:cNvPr id="5" name="Freeform 4"/>
          <p:cNvSpPr/>
          <p:nvPr/>
        </p:nvSpPr>
        <p:spPr>
          <a:xfrm>
            <a:off x="2253673" y="3360882"/>
            <a:ext cx="5072655" cy="2132230"/>
          </a:xfrm>
          <a:custGeom>
            <a:avLst/>
            <a:gdLst>
              <a:gd name="connsiteX0" fmla="*/ 135595 w 2902496"/>
              <a:gd name="connsiteY0" fmla="*/ 509917 h 1139222"/>
              <a:gd name="connsiteX1" fmla="*/ 147036 w 2902496"/>
              <a:gd name="connsiteY1" fmla="*/ 475591 h 1139222"/>
              <a:gd name="connsiteX2" fmla="*/ 169918 w 2902496"/>
              <a:gd name="connsiteY2" fmla="*/ 452707 h 1139222"/>
              <a:gd name="connsiteX3" fmla="*/ 204240 w 2902496"/>
              <a:gd name="connsiteY3" fmla="*/ 429823 h 1139222"/>
              <a:gd name="connsiteX4" fmla="*/ 295766 w 2902496"/>
              <a:gd name="connsiteY4" fmla="*/ 395498 h 1139222"/>
              <a:gd name="connsiteX5" fmla="*/ 398732 w 2902496"/>
              <a:gd name="connsiteY5" fmla="*/ 349730 h 1139222"/>
              <a:gd name="connsiteX6" fmla="*/ 433054 w 2902496"/>
              <a:gd name="connsiteY6" fmla="*/ 338288 h 1139222"/>
              <a:gd name="connsiteX7" fmla="*/ 455936 w 2902496"/>
              <a:gd name="connsiteY7" fmla="*/ 315404 h 1139222"/>
              <a:gd name="connsiteX8" fmla="*/ 616106 w 2902496"/>
              <a:gd name="connsiteY8" fmla="*/ 223869 h 1139222"/>
              <a:gd name="connsiteX9" fmla="*/ 707632 w 2902496"/>
              <a:gd name="connsiteY9" fmla="*/ 189543 h 1139222"/>
              <a:gd name="connsiteX10" fmla="*/ 822039 w 2902496"/>
              <a:gd name="connsiteY10" fmla="*/ 166659 h 1139222"/>
              <a:gd name="connsiteX11" fmla="*/ 936446 w 2902496"/>
              <a:gd name="connsiteY11" fmla="*/ 143775 h 1139222"/>
              <a:gd name="connsiteX12" fmla="*/ 1016531 w 2902496"/>
              <a:gd name="connsiteY12" fmla="*/ 120892 h 1139222"/>
              <a:gd name="connsiteX13" fmla="*/ 1085176 w 2902496"/>
              <a:gd name="connsiteY13" fmla="*/ 109450 h 1139222"/>
              <a:gd name="connsiteX14" fmla="*/ 1142379 w 2902496"/>
              <a:gd name="connsiteY14" fmla="*/ 98008 h 1139222"/>
              <a:gd name="connsiteX15" fmla="*/ 1336872 w 2902496"/>
              <a:gd name="connsiteY15" fmla="*/ 86566 h 1139222"/>
              <a:gd name="connsiteX16" fmla="*/ 1394075 w 2902496"/>
              <a:gd name="connsiteY16" fmla="*/ 75124 h 1139222"/>
              <a:gd name="connsiteX17" fmla="*/ 1462720 w 2902496"/>
              <a:gd name="connsiteY17" fmla="*/ 52240 h 1139222"/>
              <a:gd name="connsiteX18" fmla="*/ 2252130 w 2902496"/>
              <a:gd name="connsiteY18" fmla="*/ 29356 h 1139222"/>
              <a:gd name="connsiteX19" fmla="*/ 2618233 w 2902496"/>
              <a:gd name="connsiteY19" fmla="*/ 29356 h 1139222"/>
              <a:gd name="connsiteX20" fmla="*/ 2686877 w 2902496"/>
              <a:gd name="connsiteY20" fmla="*/ 52240 h 1139222"/>
              <a:gd name="connsiteX21" fmla="*/ 2721199 w 2902496"/>
              <a:gd name="connsiteY21" fmla="*/ 63682 h 1139222"/>
              <a:gd name="connsiteX22" fmla="*/ 2778403 w 2902496"/>
              <a:gd name="connsiteY22" fmla="*/ 98008 h 1139222"/>
              <a:gd name="connsiteX23" fmla="*/ 2801285 w 2902496"/>
              <a:gd name="connsiteY23" fmla="*/ 120892 h 1139222"/>
              <a:gd name="connsiteX24" fmla="*/ 2847047 w 2902496"/>
              <a:gd name="connsiteY24" fmla="*/ 200985 h 1139222"/>
              <a:gd name="connsiteX25" fmla="*/ 2858488 w 2902496"/>
              <a:gd name="connsiteY25" fmla="*/ 235311 h 1139222"/>
              <a:gd name="connsiteX26" fmla="*/ 2778403 w 2902496"/>
              <a:gd name="connsiteY26" fmla="*/ 555685 h 1139222"/>
              <a:gd name="connsiteX27" fmla="*/ 2744081 w 2902496"/>
              <a:gd name="connsiteY27" fmla="*/ 567126 h 1139222"/>
              <a:gd name="connsiteX28" fmla="*/ 2652555 w 2902496"/>
              <a:gd name="connsiteY28" fmla="*/ 670104 h 1139222"/>
              <a:gd name="connsiteX29" fmla="*/ 2629674 w 2902496"/>
              <a:gd name="connsiteY29" fmla="*/ 704429 h 1139222"/>
              <a:gd name="connsiteX30" fmla="*/ 2606792 w 2902496"/>
              <a:gd name="connsiteY30" fmla="*/ 727313 h 1139222"/>
              <a:gd name="connsiteX31" fmla="*/ 2572470 w 2902496"/>
              <a:gd name="connsiteY31" fmla="*/ 773081 h 1139222"/>
              <a:gd name="connsiteX32" fmla="*/ 2538148 w 2902496"/>
              <a:gd name="connsiteY32" fmla="*/ 795965 h 1139222"/>
              <a:gd name="connsiteX33" fmla="*/ 2446622 w 2902496"/>
              <a:gd name="connsiteY33" fmla="*/ 864616 h 1139222"/>
              <a:gd name="connsiteX34" fmla="*/ 2412300 w 2902496"/>
              <a:gd name="connsiteY34" fmla="*/ 876058 h 1139222"/>
              <a:gd name="connsiteX35" fmla="*/ 2366537 w 2902496"/>
              <a:gd name="connsiteY35" fmla="*/ 898942 h 1139222"/>
              <a:gd name="connsiteX36" fmla="*/ 2275011 w 2902496"/>
              <a:gd name="connsiteY36" fmla="*/ 921826 h 1139222"/>
              <a:gd name="connsiteX37" fmla="*/ 2172045 w 2902496"/>
              <a:gd name="connsiteY37" fmla="*/ 956152 h 1139222"/>
              <a:gd name="connsiteX38" fmla="*/ 2137722 w 2902496"/>
              <a:gd name="connsiteY38" fmla="*/ 967594 h 1139222"/>
              <a:gd name="connsiteX39" fmla="*/ 2091960 w 2902496"/>
              <a:gd name="connsiteY39" fmla="*/ 979036 h 1139222"/>
              <a:gd name="connsiteX40" fmla="*/ 1600008 w 2902496"/>
              <a:gd name="connsiteY40" fmla="*/ 1013361 h 1139222"/>
              <a:gd name="connsiteX41" fmla="*/ 1531364 w 2902496"/>
              <a:gd name="connsiteY41" fmla="*/ 1036245 h 1139222"/>
              <a:gd name="connsiteX42" fmla="*/ 1416957 w 2902496"/>
              <a:gd name="connsiteY42" fmla="*/ 1059129 h 1139222"/>
              <a:gd name="connsiteX43" fmla="*/ 1153820 w 2902496"/>
              <a:gd name="connsiteY43" fmla="*/ 1082013 h 1139222"/>
              <a:gd name="connsiteX44" fmla="*/ 1073735 w 2902496"/>
              <a:gd name="connsiteY44" fmla="*/ 1093455 h 1139222"/>
              <a:gd name="connsiteX45" fmla="*/ 925006 w 2902496"/>
              <a:gd name="connsiteY45" fmla="*/ 1139222 h 1139222"/>
              <a:gd name="connsiteX46" fmla="*/ 741954 w 2902496"/>
              <a:gd name="connsiteY46" fmla="*/ 1127780 h 1139222"/>
              <a:gd name="connsiteX47" fmla="*/ 673310 w 2902496"/>
              <a:gd name="connsiteY47" fmla="*/ 1104897 h 1139222"/>
              <a:gd name="connsiteX48" fmla="*/ 421614 w 2902496"/>
              <a:gd name="connsiteY48" fmla="*/ 1093455 h 1139222"/>
              <a:gd name="connsiteX49" fmla="*/ 284325 w 2902496"/>
              <a:gd name="connsiteY49" fmla="*/ 1070571 h 1139222"/>
              <a:gd name="connsiteX50" fmla="*/ 215681 w 2902496"/>
              <a:gd name="connsiteY50" fmla="*/ 1047687 h 1139222"/>
              <a:gd name="connsiteX51" fmla="*/ 135595 w 2902496"/>
              <a:gd name="connsiteY51" fmla="*/ 1013361 h 1139222"/>
              <a:gd name="connsiteX52" fmla="*/ 112714 w 2902496"/>
              <a:gd name="connsiteY52" fmla="*/ 979036 h 1139222"/>
              <a:gd name="connsiteX53" fmla="*/ 21188 w 2902496"/>
              <a:gd name="connsiteY53" fmla="*/ 898942 h 1139222"/>
              <a:gd name="connsiteX54" fmla="*/ 21188 w 2902496"/>
              <a:gd name="connsiteY54" fmla="*/ 761639 h 1139222"/>
              <a:gd name="connsiteX55" fmla="*/ 32629 w 2902496"/>
              <a:gd name="connsiteY55" fmla="*/ 715871 h 1139222"/>
              <a:gd name="connsiteX56" fmla="*/ 55510 w 2902496"/>
              <a:gd name="connsiteY56" fmla="*/ 681546 h 1139222"/>
              <a:gd name="connsiteX57" fmla="*/ 78392 w 2902496"/>
              <a:gd name="connsiteY57" fmla="*/ 567126 h 1139222"/>
              <a:gd name="connsiteX58" fmla="*/ 89833 w 2902496"/>
              <a:gd name="connsiteY58" fmla="*/ 532801 h 1139222"/>
              <a:gd name="connsiteX59" fmla="*/ 112714 w 2902496"/>
              <a:gd name="connsiteY59" fmla="*/ 498475 h 1139222"/>
              <a:gd name="connsiteX60" fmla="*/ 135595 w 2902496"/>
              <a:gd name="connsiteY60" fmla="*/ 509917 h 113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02496" h="1139222">
                <a:moveTo>
                  <a:pt x="135595" y="509917"/>
                </a:moveTo>
                <a:cubicBezTo>
                  <a:pt x="141315" y="506103"/>
                  <a:pt x="140831" y="485933"/>
                  <a:pt x="147036" y="475591"/>
                </a:cubicBezTo>
                <a:cubicBezTo>
                  <a:pt x="152586" y="466341"/>
                  <a:pt x="161495" y="459446"/>
                  <a:pt x="169918" y="452707"/>
                </a:cubicBezTo>
                <a:cubicBezTo>
                  <a:pt x="180655" y="444117"/>
                  <a:pt x="191941" y="435973"/>
                  <a:pt x="204240" y="429823"/>
                </a:cubicBezTo>
                <a:cubicBezTo>
                  <a:pt x="231598" y="416143"/>
                  <a:pt x="266062" y="405400"/>
                  <a:pt x="295766" y="395498"/>
                </a:cubicBezTo>
                <a:cubicBezTo>
                  <a:pt x="350156" y="359234"/>
                  <a:pt x="317043" y="376963"/>
                  <a:pt x="398732" y="349730"/>
                </a:cubicBezTo>
                <a:lnTo>
                  <a:pt x="433054" y="338288"/>
                </a:lnTo>
                <a:cubicBezTo>
                  <a:pt x="440681" y="330660"/>
                  <a:pt x="447307" y="321877"/>
                  <a:pt x="455936" y="315404"/>
                </a:cubicBezTo>
                <a:cubicBezTo>
                  <a:pt x="503109" y="280021"/>
                  <a:pt x="561816" y="245587"/>
                  <a:pt x="616106" y="223869"/>
                </a:cubicBezTo>
                <a:cubicBezTo>
                  <a:pt x="628973" y="218722"/>
                  <a:pt x="686437" y="194435"/>
                  <a:pt x="707632" y="189543"/>
                </a:cubicBezTo>
                <a:cubicBezTo>
                  <a:pt x="745527" y="180797"/>
                  <a:pt x="783903" y="174287"/>
                  <a:pt x="822039" y="166659"/>
                </a:cubicBezTo>
                <a:cubicBezTo>
                  <a:pt x="860175" y="159031"/>
                  <a:pt x="899551" y="156074"/>
                  <a:pt x="936446" y="143775"/>
                </a:cubicBezTo>
                <a:cubicBezTo>
                  <a:pt x="969155" y="132872"/>
                  <a:pt x="980622" y="128075"/>
                  <a:pt x="1016531" y="120892"/>
                </a:cubicBezTo>
                <a:cubicBezTo>
                  <a:pt x="1039278" y="116342"/>
                  <a:pt x="1062353" y="113600"/>
                  <a:pt x="1085176" y="109450"/>
                </a:cubicBezTo>
                <a:cubicBezTo>
                  <a:pt x="1104308" y="105971"/>
                  <a:pt x="1123014" y="99769"/>
                  <a:pt x="1142379" y="98008"/>
                </a:cubicBezTo>
                <a:cubicBezTo>
                  <a:pt x="1207055" y="92128"/>
                  <a:pt x="1272041" y="90380"/>
                  <a:pt x="1336872" y="86566"/>
                </a:cubicBezTo>
                <a:cubicBezTo>
                  <a:pt x="1355940" y="82752"/>
                  <a:pt x="1375315" y="80241"/>
                  <a:pt x="1394075" y="75124"/>
                </a:cubicBezTo>
                <a:cubicBezTo>
                  <a:pt x="1417345" y="68777"/>
                  <a:pt x="1438671" y="54090"/>
                  <a:pt x="1462720" y="52240"/>
                </a:cubicBezTo>
                <a:cubicBezTo>
                  <a:pt x="1824414" y="24414"/>
                  <a:pt x="1561734" y="41686"/>
                  <a:pt x="2252130" y="29356"/>
                </a:cubicBezTo>
                <a:cubicBezTo>
                  <a:pt x="2398894" y="0"/>
                  <a:pt x="2350703" y="5032"/>
                  <a:pt x="2618233" y="29356"/>
                </a:cubicBezTo>
                <a:cubicBezTo>
                  <a:pt x="2642253" y="31540"/>
                  <a:pt x="2663996" y="44612"/>
                  <a:pt x="2686877" y="52240"/>
                </a:cubicBezTo>
                <a:lnTo>
                  <a:pt x="2721199" y="63682"/>
                </a:lnTo>
                <a:cubicBezTo>
                  <a:pt x="2779178" y="121666"/>
                  <a:pt x="2704143" y="53447"/>
                  <a:pt x="2778403" y="98008"/>
                </a:cubicBezTo>
                <a:cubicBezTo>
                  <a:pt x="2787653" y="103558"/>
                  <a:pt x="2794547" y="112468"/>
                  <a:pt x="2801285" y="120892"/>
                </a:cubicBezTo>
                <a:cubicBezTo>
                  <a:pt x="2818963" y="142991"/>
                  <a:pt x="2836206" y="175686"/>
                  <a:pt x="2847047" y="200985"/>
                </a:cubicBezTo>
                <a:cubicBezTo>
                  <a:pt x="2851798" y="212071"/>
                  <a:pt x="2854674" y="223869"/>
                  <a:pt x="2858488" y="235311"/>
                </a:cubicBezTo>
                <a:cubicBezTo>
                  <a:pt x="2855804" y="294373"/>
                  <a:pt x="2902496" y="514319"/>
                  <a:pt x="2778403" y="555685"/>
                </a:cubicBezTo>
                <a:lnTo>
                  <a:pt x="2744081" y="567126"/>
                </a:lnTo>
                <a:cubicBezTo>
                  <a:pt x="2638877" y="724950"/>
                  <a:pt x="2754199" y="568449"/>
                  <a:pt x="2652555" y="670104"/>
                </a:cubicBezTo>
                <a:cubicBezTo>
                  <a:pt x="2642832" y="679828"/>
                  <a:pt x="2638264" y="693691"/>
                  <a:pt x="2629674" y="704429"/>
                </a:cubicBezTo>
                <a:cubicBezTo>
                  <a:pt x="2622936" y="712853"/>
                  <a:pt x="2613697" y="719026"/>
                  <a:pt x="2606792" y="727313"/>
                </a:cubicBezTo>
                <a:cubicBezTo>
                  <a:pt x="2594585" y="741963"/>
                  <a:pt x="2585953" y="759596"/>
                  <a:pt x="2572470" y="773081"/>
                </a:cubicBezTo>
                <a:cubicBezTo>
                  <a:pt x="2562748" y="782805"/>
                  <a:pt x="2548885" y="787375"/>
                  <a:pt x="2538148" y="795965"/>
                </a:cubicBezTo>
                <a:cubicBezTo>
                  <a:pt x="2499429" y="826944"/>
                  <a:pt x="2515043" y="841806"/>
                  <a:pt x="2446622" y="864616"/>
                </a:cubicBezTo>
                <a:cubicBezTo>
                  <a:pt x="2435181" y="868430"/>
                  <a:pt x="2423384" y="871307"/>
                  <a:pt x="2412300" y="876058"/>
                </a:cubicBezTo>
                <a:cubicBezTo>
                  <a:pt x="2396624" y="882777"/>
                  <a:pt x="2382717" y="893548"/>
                  <a:pt x="2366537" y="898942"/>
                </a:cubicBezTo>
                <a:cubicBezTo>
                  <a:pt x="2336703" y="908888"/>
                  <a:pt x="2304845" y="911880"/>
                  <a:pt x="2275011" y="921826"/>
                </a:cubicBezTo>
                <a:lnTo>
                  <a:pt x="2172045" y="956152"/>
                </a:lnTo>
                <a:cubicBezTo>
                  <a:pt x="2160604" y="959966"/>
                  <a:pt x="2149422" y="964669"/>
                  <a:pt x="2137722" y="967594"/>
                </a:cubicBezTo>
                <a:lnTo>
                  <a:pt x="2091960" y="979036"/>
                </a:lnTo>
                <a:cubicBezTo>
                  <a:pt x="1927835" y="1088457"/>
                  <a:pt x="2102905" y="980560"/>
                  <a:pt x="1600008" y="1013361"/>
                </a:cubicBezTo>
                <a:cubicBezTo>
                  <a:pt x="1575940" y="1014931"/>
                  <a:pt x="1554245" y="1028617"/>
                  <a:pt x="1531364" y="1036245"/>
                </a:cubicBezTo>
                <a:cubicBezTo>
                  <a:pt x="1479691" y="1053471"/>
                  <a:pt x="1490576" y="1052117"/>
                  <a:pt x="1416957" y="1059129"/>
                </a:cubicBezTo>
                <a:cubicBezTo>
                  <a:pt x="1179607" y="1081736"/>
                  <a:pt x="1337556" y="1059043"/>
                  <a:pt x="1153820" y="1082013"/>
                </a:cubicBezTo>
                <a:cubicBezTo>
                  <a:pt x="1127062" y="1085358"/>
                  <a:pt x="1100102" y="1087804"/>
                  <a:pt x="1073735" y="1093455"/>
                </a:cubicBezTo>
                <a:cubicBezTo>
                  <a:pt x="1032431" y="1102307"/>
                  <a:pt x="966151" y="1125506"/>
                  <a:pt x="925006" y="1139222"/>
                </a:cubicBezTo>
                <a:cubicBezTo>
                  <a:pt x="863989" y="1135408"/>
                  <a:pt x="802530" y="1136041"/>
                  <a:pt x="741954" y="1127780"/>
                </a:cubicBezTo>
                <a:cubicBezTo>
                  <a:pt x="718056" y="1124521"/>
                  <a:pt x="697404" y="1105992"/>
                  <a:pt x="673310" y="1104897"/>
                </a:cubicBezTo>
                <a:lnTo>
                  <a:pt x="421614" y="1093455"/>
                </a:lnTo>
                <a:cubicBezTo>
                  <a:pt x="387235" y="1088543"/>
                  <a:pt x="321130" y="1080610"/>
                  <a:pt x="284325" y="1070571"/>
                </a:cubicBezTo>
                <a:cubicBezTo>
                  <a:pt x="261056" y="1064224"/>
                  <a:pt x="237254" y="1058474"/>
                  <a:pt x="215681" y="1047687"/>
                </a:cubicBezTo>
                <a:cubicBezTo>
                  <a:pt x="159131" y="1019409"/>
                  <a:pt x="186098" y="1030197"/>
                  <a:pt x="135595" y="1013361"/>
                </a:cubicBezTo>
                <a:cubicBezTo>
                  <a:pt x="127968" y="1001919"/>
                  <a:pt x="121768" y="989385"/>
                  <a:pt x="112714" y="979036"/>
                </a:cubicBezTo>
                <a:cubicBezTo>
                  <a:pt x="65865" y="925489"/>
                  <a:pt x="67710" y="929960"/>
                  <a:pt x="21188" y="898942"/>
                </a:cubicBezTo>
                <a:cubicBezTo>
                  <a:pt x="0" y="835373"/>
                  <a:pt x="5054" y="866519"/>
                  <a:pt x="21188" y="761639"/>
                </a:cubicBezTo>
                <a:cubicBezTo>
                  <a:pt x="23579" y="746096"/>
                  <a:pt x="26435" y="730325"/>
                  <a:pt x="32629" y="715871"/>
                </a:cubicBezTo>
                <a:cubicBezTo>
                  <a:pt x="38045" y="703232"/>
                  <a:pt x="47883" y="692988"/>
                  <a:pt x="55510" y="681546"/>
                </a:cubicBezTo>
                <a:cubicBezTo>
                  <a:pt x="64500" y="627602"/>
                  <a:pt x="64738" y="614917"/>
                  <a:pt x="78392" y="567126"/>
                </a:cubicBezTo>
                <a:cubicBezTo>
                  <a:pt x="81705" y="555529"/>
                  <a:pt x="84440" y="543588"/>
                  <a:pt x="89833" y="532801"/>
                </a:cubicBezTo>
                <a:cubicBezTo>
                  <a:pt x="95982" y="520501"/>
                  <a:pt x="105640" y="510267"/>
                  <a:pt x="112714" y="498475"/>
                </a:cubicBezTo>
                <a:cubicBezTo>
                  <a:pt x="117101" y="491162"/>
                  <a:pt x="129875" y="513731"/>
                  <a:pt x="135595" y="509917"/>
                </a:cubicBezTo>
                <a:close/>
              </a:path>
            </a:pathLst>
          </a:cu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accent1"/>
              </a:solidFill>
              <a:latin typeface="Palatino Linotype" charset="0"/>
              <a:ea typeface="Palatino Linotype" charset="0"/>
              <a:cs typeface="Palatino Linotype" charset="0"/>
            </a:endParaRPr>
          </a:p>
        </p:txBody>
      </p:sp>
      <p:sp>
        <p:nvSpPr>
          <p:cNvPr id="6" name="TextBox 5"/>
          <p:cNvSpPr txBox="1"/>
          <p:nvPr/>
        </p:nvSpPr>
        <p:spPr>
          <a:xfrm>
            <a:off x="242310" y="1755417"/>
            <a:ext cx="8763025" cy="400110"/>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1.) Water crystals </a:t>
            </a:r>
            <a:r>
              <a:rPr lang="en-US" dirty="0">
                <a:solidFill>
                  <a:schemeClr val="tx1">
                    <a:lumMod val="65000"/>
                    <a:lumOff val="35000"/>
                  </a:schemeClr>
                </a:solidFill>
                <a:latin typeface="Times New Roman" panose="02020603050405020304" pitchFamily="18" charset="0"/>
                <a:ea typeface="Palatino Linotype" charset="0"/>
                <a:cs typeface="Times New Roman" panose="02020603050405020304" pitchFamily="18" charset="0"/>
              </a:rPr>
              <a:t>in a cloud will rub against one another charging by contact.</a:t>
            </a:r>
          </a:p>
        </p:txBody>
      </p:sp>
      <p:sp>
        <p:nvSpPr>
          <p:cNvPr id="7" name="TextBox 6"/>
          <p:cNvSpPr txBox="1"/>
          <p:nvPr/>
        </p:nvSpPr>
        <p:spPr>
          <a:xfrm>
            <a:off x="242310" y="2238077"/>
            <a:ext cx="8761437" cy="1231106"/>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2.) Lighter particles </a:t>
            </a:r>
            <a:r>
              <a:rPr lang="en-US" dirty="0">
                <a:solidFill>
                  <a:schemeClr val="tx1">
                    <a:lumMod val="65000"/>
                    <a:lumOff val="35000"/>
                  </a:schemeClr>
                </a:solidFill>
                <a:latin typeface="Times New Roman" panose="02020603050405020304" pitchFamily="18" charset="0"/>
                <a:ea typeface="Palatino Linotype" charset="0"/>
                <a:cs typeface="Times New Roman" panose="02020603050405020304" pitchFamily="18" charset="0"/>
              </a:rPr>
              <a:t>tend to accumulate positive charge and “float” upward into the top part of the cloud.  Heavier particles tend to accumulate negative charge and drop to bottom part of cloud.  This charge separation is what creates the situation in which lightning flashes occur.</a:t>
            </a:r>
          </a:p>
        </p:txBody>
      </p:sp>
      <p:sp>
        <p:nvSpPr>
          <p:cNvPr id="8" name="TextBox 7"/>
          <p:cNvSpPr txBox="1"/>
          <p:nvPr/>
        </p:nvSpPr>
        <p:spPr>
          <a:xfrm flipH="1">
            <a:off x="3231573" y="39069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 name="TextBox 8"/>
          <p:cNvSpPr txBox="1"/>
          <p:nvPr/>
        </p:nvSpPr>
        <p:spPr>
          <a:xfrm flipH="1">
            <a:off x="3409373" y="37291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0" name="TextBox 9"/>
          <p:cNvSpPr txBox="1"/>
          <p:nvPr/>
        </p:nvSpPr>
        <p:spPr>
          <a:xfrm flipH="1">
            <a:off x="3510973" y="38815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1" name="TextBox 10"/>
          <p:cNvSpPr txBox="1"/>
          <p:nvPr/>
        </p:nvSpPr>
        <p:spPr>
          <a:xfrm flipH="1">
            <a:off x="3650673" y="36021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2" name="TextBox 11"/>
          <p:cNvSpPr txBox="1"/>
          <p:nvPr/>
        </p:nvSpPr>
        <p:spPr>
          <a:xfrm flipH="1">
            <a:off x="3968173" y="36275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3" name="TextBox 12"/>
          <p:cNvSpPr txBox="1"/>
          <p:nvPr/>
        </p:nvSpPr>
        <p:spPr>
          <a:xfrm flipH="1">
            <a:off x="4069773" y="37291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4" name="TextBox 13"/>
          <p:cNvSpPr txBox="1"/>
          <p:nvPr/>
        </p:nvSpPr>
        <p:spPr>
          <a:xfrm flipH="1">
            <a:off x="4247573" y="35513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5" name="TextBox 14"/>
          <p:cNvSpPr txBox="1"/>
          <p:nvPr/>
        </p:nvSpPr>
        <p:spPr>
          <a:xfrm flipH="1">
            <a:off x="4349173" y="36529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6" name="TextBox 15"/>
          <p:cNvSpPr txBox="1"/>
          <p:nvPr/>
        </p:nvSpPr>
        <p:spPr>
          <a:xfrm flipH="1">
            <a:off x="4526973" y="34751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7" name="TextBox 16"/>
          <p:cNvSpPr txBox="1"/>
          <p:nvPr/>
        </p:nvSpPr>
        <p:spPr>
          <a:xfrm flipH="1">
            <a:off x="4628573" y="36148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8" name="TextBox 17"/>
          <p:cNvSpPr txBox="1"/>
          <p:nvPr/>
        </p:nvSpPr>
        <p:spPr>
          <a:xfrm flipH="1">
            <a:off x="4806373" y="34370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19" name="TextBox 18"/>
          <p:cNvSpPr txBox="1"/>
          <p:nvPr/>
        </p:nvSpPr>
        <p:spPr>
          <a:xfrm flipH="1">
            <a:off x="4907973" y="35767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0" name="TextBox 19"/>
          <p:cNvSpPr txBox="1"/>
          <p:nvPr/>
        </p:nvSpPr>
        <p:spPr>
          <a:xfrm flipH="1">
            <a:off x="5085773" y="33989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1" name="TextBox 20"/>
          <p:cNvSpPr txBox="1"/>
          <p:nvPr/>
        </p:nvSpPr>
        <p:spPr>
          <a:xfrm flipH="1">
            <a:off x="5187373" y="35386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2" name="TextBox 21"/>
          <p:cNvSpPr txBox="1"/>
          <p:nvPr/>
        </p:nvSpPr>
        <p:spPr>
          <a:xfrm flipH="1">
            <a:off x="5365173" y="33608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3" name="TextBox 22"/>
          <p:cNvSpPr txBox="1"/>
          <p:nvPr/>
        </p:nvSpPr>
        <p:spPr>
          <a:xfrm flipH="1">
            <a:off x="5466773" y="35386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4" name="TextBox 23"/>
          <p:cNvSpPr txBox="1"/>
          <p:nvPr/>
        </p:nvSpPr>
        <p:spPr>
          <a:xfrm flipH="1">
            <a:off x="5644573" y="33608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5" name="TextBox 24"/>
          <p:cNvSpPr txBox="1"/>
          <p:nvPr/>
        </p:nvSpPr>
        <p:spPr>
          <a:xfrm flipH="1">
            <a:off x="5746173" y="35386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6" name="TextBox 25"/>
          <p:cNvSpPr txBox="1"/>
          <p:nvPr/>
        </p:nvSpPr>
        <p:spPr>
          <a:xfrm flipH="1">
            <a:off x="5923973" y="33608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7" name="TextBox 26"/>
          <p:cNvSpPr txBox="1"/>
          <p:nvPr/>
        </p:nvSpPr>
        <p:spPr>
          <a:xfrm flipH="1">
            <a:off x="6025573" y="35386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8" name="TextBox 27"/>
          <p:cNvSpPr txBox="1"/>
          <p:nvPr/>
        </p:nvSpPr>
        <p:spPr>
          <a:xfrm flipH="1">
            <a:off x="6203373" y="33608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29" name="TextBox 28"/>
          <p:cNvSpPr txBox="1"/>
          <p:nvPr/>
        </p:nvSpPr>
        <p:spPr>
          <a:xfrm flipH="1">
            <a:off x="6304973" y="34878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0" name="TextBox 29"/>
          <p:cNvSpPr txBox="1"/>
          <p:nvPr/>
        </p:nvSpPr>
        <p:spPr>
          <a:xfrm flipH="1">
            <a:off x="6482773" y="33100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1" name="TextBox 30"/>
          <p:cNvSpPr txBox="1"/>
          <p:nvPr/>
        </p:nvSpPr>
        <p:spPr>
          <a:xfrm flipH="1">
            <a:off x="6584373" y="34370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2" name="TextBox 31"/>
          <p:cNvSpPr txBox="1"/>
          <p:nvPr/>
        </p:nvSpPr>
        <p:spPr>
          <a:xfrm flipH="1">
            <a:off x="3155373" y="3768314"/>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3" name="TextBox 32"/>
          <p:cNvSpPr txBox="1"/>
          <p:nvPr/>
        </p:nvSpPr>
        <p:spPr>
          <a:xfrm flipH="1">
            <a:off x="6863773" y="33862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4" name="TextBox 33"/>
          <p:cNvSpPr txBox="1"/>
          <p:nvPr/>
        </p:nvSpPr>
        <p:spPr>
          <a:xfrm flipH="1">
            <a:off x="3079173" y="4022314"/>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5" name="TextBox 34"/>
          <p:cNvSpPr txBox="1"/>
          <p:nvPr/>
        </p:nvSpPr>
        <p:spPr>
          <a:xfrm flipH="1">
            <a:off x="2596573" y="41609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6" name="TextBox 35"/>
          <p:cNvSpPr txBox="1"/>
          <p:nvPr/>
        </p:nvSpPr>
        <p:spPr>
          <a:xfrm flipH="1">
            <a:off x="2875973" y="41355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7" name="TextBox 36"/>
          <p:cNvSpPr txBox="1"/>
          <p:nvPr/>
        </p:nvSpPr>
        <p:spPr>
          <a:xfrm flipH="1">
            <a:off x="2723573" y="4015448"/>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8" name="TextBox 37"/>
          <p:cNvSpPr txBox="1"/>
          <p:nvPr/>
        </p:nvSpPr>
        <p:spPr>
          <a:xfrm flipH="1">
            <a:off x="2888673" y="3950916"/>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39" name="TextBox 38"/>
          <p:cNvSpPr txBox="1"/>
          <p:nvPr/>
        </p:nvSpPr>
        <p:spPr>
          <a:xfrm flipH="1">
            <a:off x="2444173" y="4276314"/>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40" name="TextBox 39"/>
          <p:cNvSpPr txBox="1"/>
          <p:nvPr/>
        </p:nvSpPr>
        <p:spPr>
          <a:xfrm flipH="1">
            <a:off x="3841173" y="3767282"/>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41" name="TextBox 40"/>
          <p:cNvSpPr txBox="1"/>
          <p:nvPr/>
        </p:nvSpPr>
        <p:spPr>
          <a:xfrm flipH="1">
            <a:off x="3663373" y="3760416"/>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cxnSp>
        <p:nvCxnSpPr>
          <p:cNvPr id="42" name="Straight Arrow Connector 41"/>
          <p:cNvCxnSpPr/>
          <p:nvPr/>
        </p:nvCxnSpPr>
        <p:spPr>
          <a:xfrm rot="5400000" flipH="1" flipV="1">
            <a:off x="5980607" y="4079980"/>
            <a:ext cx="445532" cy="1588"/>
          </a:xfrm>
          <a:prstGeom prst="straightConnector1">
            <a:avLst/>
          </a:prstGeom>
          <a:ln w="76200" cmpd="tri">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16200000" flipH="1">
            <a:off x="4963813" y="4421054"/>
            <a:ext cx="445532" cy="1588"/>
          </a:xfrm>
          <a:prstGeom prst="straightConnector1">
            <a:avLst/>
          </a:prstGeom>
          <a:ln w="76200" cmpd="tri">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5400000" flipH="1" flipV="1">
            <a:off x="3897807" y="4421054"/>
            <a:ext cx="445532" cy="1588"/>
          </a:xfrm>
          <a:prstGeom prst="straightConnector1">
            <a:avLst/>
          </a:prstGeom>
          <a:ln w="76200" cmpd="tri">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6200000" flipH="1">
            <a:off x="2857201" y="4822136"/>
            <a:ext cx="445532" cy="1588"/>
          </a:xfrm>
          <a:prstGeom prst="straightConnector1">
            <a:avLst/>
          </a:prstGeom>
          <a:ln w="76200" cmpd="tri">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714548" y="3690337"/>
            <a:ext cx="2152650" cy="923330"/>
          </a:xfrm>
          <a:prstGeom prst="rect">
            <a:avLst/>
          </a:prstGeom>
          <a:noFill/>
        </p:spPr>
        <p:txBody>
          <a:bodyPr wrap="square" rtlCol="0">
            <a:spAutoFit/>
          </a:bodyPr>
          <a:lstStyle/>
          <a:p>
            <a:r>
              <a:rPr lang="en-US" dirty="0">
                <a:solidFill>
                  <a:schemeClr val="tx1">
                    <a:lumMod val="65000"/>
                    <a:lumOff val="35000"/>
                  </a:schemeClr>
                </a:solidFill>
                <a:latin typeface="Times New Roman" panose="02020603050405020304" pitchFamily="18" charset="0"/>
                <a:ea typeface="Palatino Linotype" charset="0"/>
                <a:cs typeface="Times New Roman" panose="02020603050405020304" pitchFamily="18" charset="0"/>
              </a:rPr>
              <a:t>light, positively charged ice specks float upward</a:t>
            </a:r>
          </a:p>
        </p:txBody>
      </p:sp>
      <p:sp>
        <p:nvSpPr>
          <p:cNvPr id="47" name="TextBox 46"/>
          <p:cNvSpPr txBox="1"/>
          <p:nvPr/>
        </p:nvSpPr>
        <p:spPr>
          <a:xfrm>
            <a:off x="468384" y="4184725"/>
            <a:ext cx="2152650" cy="923330"/>
          </a:xfrm>
          <a:prstGeom prst="rect">
            <a:avLst/>
          </a:prstGeom>
          <a:noFill/>
        </p:spPr>
        <p:txBody>
          <a:bodyPr wrap="square" rtlCol="0">
            <a:spAutoFit/>
          </a:bodyPr>
          <a:lstStyle/>
          <a:p>
            <a:r>
              <a:rPr lang="en-US" dirty="0">
                <a:solidFill>
                  <a:schemeClr val="tx1">
                    <a:lumMod val="65000"/>
                    <a:lumOff val="35000"/>
                  </a:schemeClr>
                </a:solidFill>
                <a:latin typeface="Times New Roman" panose="02020603050405020304" pitchFamily="18" charset="0"/>
                <a:ea typeface="Palatino Linotype" charset="0"/>
                <a:cs typeface="Times New Roman" panose="02020603050405020304" pitchFamily="18" charset="0"/>
              </a:rPr>
              <a:t>heavy, negatively charged ice specks float downward</a:t>
            </a:r>
          </a:p>
        </p:txBody>
      </p:sp>
      <p:sp>
        <p:nvSpPr>
          <p:cNvPr id="48" name="TextBox 47"/>
          <p:cNvSpPr txBox="1"/>
          <p:nvPr/>
        </p:nvSpPr>
        <p:spPr>
          <a:xfrm flipH="1">
            <a:off x="2558473" y="49690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49" name="TextBox 48"/>
          <p:cNvSpPr txBox="1"/>
          <p:nvPr/>
        </p:nvSpPr>
        <p:spPr>
          <a:xfrm flipH="1">
            <a:off x="2723573" y="49055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0" name="TextBox 49"/>
          <p:cNvSpPr txBox="1"/>
          <p:nvPr/>
        </p:nvSpPr>
        <p:spPr>
          <a:xfrm flipH="1">
            <a:off x="2723573" y="50643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1" name="TextBox 50"/>
          <p:cNvSpPr txBox="1"/>
          <p:nvPr/>
        </p:nvSpPr>
        <p:spPr>
          <a:xfrm flipH="1">
            <a:off x="2888673" y="50008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2" name="TextBox 51"/>
          <p:cNvSpPr txBox="1"/>
          <p:nvPr/>
        </p:nvSpPr>
        <p:spPr>
          <a:xfrm flipH="1">
            <a:off x="3028373" y="50960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3" name="TextBox 52"/>
          <p:cNvSpPr txBox="1"/>
          <p:nvPr/>
        </p:nvSpPr>
        <p:spPr>
          <a:xfrm flipH="1">
            <a:off x="3193473" y="50325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4" name="TextBox 53"/>
          <p:cNvSpPr txBox="1"/>
          <p:nvPr/>
        </p:nvSpPr>
        <p:spPr>
          <a:xfrm flipH="1">
            <a:off x="3333173" y="50960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5" name="TextBox 54"/>
          <p:cNvSpPr txBox="1"/>
          <p:nvPr/>
        </p:nvSpPr>
        <p:spPr>
          <a:xfrm flipH="1">
            <a:off x="3498273" y="50325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6" name="TextBox 55"/>
          <p:cNvSpPr txBox="1"/>
          <p:nvPr/>
        </p:nvSpPr>
        <p:spPr>
          <a:xfrm flipH="1">
            <a:off x="3637973" y="51341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7" name="TextBox 56"/>
          <p:cNvSpPr txBox="1"/>
          <p:nvPr/>
        </p:nvSpPr>
        <p:spPr>
          <a:xfrm flipH="1">
            <a:off x="3803073" y="50706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8" name="TextBox 57"/>
          <p:cNvSpPr txBox="1"/>
          <p:nvPr/>
        </p:nvSpPr>
        <p:spPr>
          <a:xfrm flipH="1">
            <a:off x="3942773" y="50643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59" name="TextBox 58"/>
          <p:cNvSpPr txBox="1"/>
          <p:nvPr/>
        </p:nvSpPr>
        <p:spPr>
          <a:xfrm flipH="1">
            <a:off x="4107873" y="50008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0" name="TextBox 59"/>
          <p:cNvSpPr txBox="1"/>
          <p:nvPr/>
        </p:nvSpPr>
        <p:spPr>
          <a:xfrm flipH="1">
            <a:off x="4247573" y="49881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1" name="TextBox 60"/>
          <p:cNvSpPr txBox="1"/>
          <p:nvPr/>
        </p:nvSpPr>
        <p:spPr>
          <a:xfrm flipH="1">
            <a:off x="4412673" y="49246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2" name="TextBox 61"/>
          <p:cNvSpPr txBox="1"/>
          <p:nvPr/>
        </p:nvSpPr>
        <p:spPr>
          <a:xfrm flipH="1">
            <a:off x="4552373" y="49754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3" name="TextBox 62"/>
          <p:cNvSpPr txBox="1"/>
          <p:nvPr/>
        </p:nvSpPr>
        <p:spPr>
          <a:xfrm flipH="1">
            <a:off x="4717473" y="49119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4" name="TextBox 63"/>
          <p:cNvSpPr txBox="1"/>
          <p:nvPr/>
        </p:nvSpPr>
        <p:spPr>
          <a:xfrm flipH="1">
            <a:off x="4857173" y="49627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5" name="TextBox 64"/>
          <p:cNvSpPr txBox="1"/>
          <p:nvPr/>
        </p:nvSpPr>
        <p:spPr>
          <a:xfrm flipH="1">
            <a:off x="5022273" y="48992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6" name="TextBox 65"/>
          <p:cNvSpPr txBox="1"/>
          <p:nvPr/>
        </p:nvSpPr>
        <p:spPr>
          <a:xfrm flipH="1">
            <a:off x="5161973" y="49119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7" name="TextBox 66"/>
          <p:cNvSpPr txBox="1"/>
          <p:nvPr/>
        </p:nvSpPr>
        <p:spPr>
          <a:xfrm flipH="1">
            <a:off x="5327073" y="48484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8" name="TextBox 67"/>
          <p:cNvSpPr txBox="1"/>
          <p:nvPr/>
        </p:nvSpPr>
        <p:spPr>
          <a:xfrm flipH="1">
            <a:off x="5466773" y="48992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69" name="TextBox 68"/>
          <p:cNvSpPr txBox="1"/>
          <p:nvPr/>
        </p:nvSpPr>
        <p:spPr>
          <a:xfrm flipH="1">
            <a:off x="5631873" y="48357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0" name="TextBox 69"/>
          <p:cNvSpPr txBox="1"/>
          <p:nvPr/>
        </p:nvSpPr>
        <p:spPr>
          <a:xfrm flipH="1">
            <a:off x="5758873" y="48674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1" name="TextBox 70"/>
          <p:cNvSpPr txBox="1"/>
          <p:nvPr/>
        </p:nvSpPr>
        <p:spPr>
          <a:xfrm flipH="1">
            <a:off x="5923973" y="48039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2" name="TextBox 71"/>
          <p:cNvSpPr txBox="1"/>
          <p:nvPr/>
        </p:nvSpPr>
        <p:spPr>
          <a:xfrm flipH="1">
            <a:off x="6050973" y="47912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3" name="TextBox 72"/>
          <p:cNvSpPr txBox="1"/>
          <p:nvPr/>
        </p:nvSpPr>
        <p:spPr>
          <a:xfrm flipH="1">
            <a:off x="6216073" y="47277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4" name="TextBox 73"/>
          <p:cNvSpPr txBox="1"/>
          <p:nvPr/>
        </p:nvSpPr>
        <p:spPr>
          <a:xfrm flipH="1">
            <a:off x="6343073" y="46388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5" name="TextBox 74"/>
          <p:cNvSpPr txBox="1"/>
          <p:nvPr/>
        </p:nvSpPr>
        <p:spPr>
          <a:xfrm flipH="1">
            <a:off x="6508173" y="45753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6" name="TextBox 75"/>
          <p:cNvSpPr txBox="1"/>
          <p:nvPr/>
        </p:nvSpPr>
        <p:spPr>
          <a:xfrm flipH="1">
            <a:off x="6209723" y="45944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7" name="TextBox 76"/>
          <p:cNvSpPr txBox="1"/>
          <p:nvPr/>
        </p:nvSpPr>
        <p:spPr>
          <a:xfrm flipH="1">
            <a:off x="6374823" y="45309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8" name="TextBox 77"/>
          <p:cNvSpPr txBox="1"/>
          <p:nvPr/>
        </p:nvSpPr>
        <p:spPr>
          <a:xfrm flipH="1">
            <a:off x="5885873" y="46833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79" name="TextBox 78"/>
          <p:cNvSpPr txBox="1"/>
          <p:nvPr/>
        </p:nvSpPr>
        <p:spPr>
          <a:xfrm flipH="1">
            <a:off x="6050973" y="46198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0" name="TextBox 79"/>
          <p:cNvSpPr txBox="1"/>
          <p:nvPr/>
        </p:nvSpPr>
        <p:spPr>
          <a:xfrm flipH="1">
            <a:off x="5562023" y="47722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1" name="TextBox 80"/>
          <p:cNvSpPr txBox="1"/>
          <p:nvPr/>
        </p:nvSpPr>
        <p:spPr>
          <a:xfrm flipH="1">
            <a:off x="5727123" y="47087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2" name="TextBox 81"/>
          <p:cNvSpPr txBox="1"/>
          <p:nvPr/>
        </p:nvSpPr>
        <p:spPr>
          <a:xfrm flipH="1">
            <a:off x="5238173" y="47785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3" name="TextBox 82"/>
          <p:cNvSpPr txBox="1"/>
          <p:nvPr/>
        </p:nvSpPr>
        <p:spPr>
          <a:xfrm flipH="1">
            <a:off x="5403273" y="47150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4" name="TextBox 83"/>
          <p:cNvSpPr txBox="1"/>
          <p:nvPr/>
        </p:nvSpPr>
        <p:spPr>
          <a:xfrm flipH="1">
            <a:off x="4914323" y="47849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5" name="TextBox 84"/>
          <p:cNvSpPr txBox="1"/>
          <p:nvPr/>
        </p:nvSpPr>
        <p:spPr>
          <a:xfrm flipH="1">
            <a:off x="5079423" y="47214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6" name="TextBox 85"/>
          <p:cNvSpPr txBox="1"/>
          <p:nvPr/>
        </p:nvSpPr>
        <p:spPr>
          <a:xfrm flipH="1">
            <a:off x="4590473" y="48166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7" name="TextBox 86"/>
          <p:cNvSpPr txBox="1"/>
          <p:nvPr/>
        </p:nvSpPr>
        <p:spPr>
          <a:xfrm flipH="1">
            <a:off x="4755573" y="47531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8" name="TextBox 87"/>
          <p:cNvSpPr txBox="1"/>
          <p:nvPr/>
        </p:nvSpPr>
        <p:spPr>
          <a:xfrm flipH="1">
            <a:off x="4266623" y="48738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89" name="TextBox 88"/>
          <p:cNvSpPr txBox="1"/>
          <p:nvPr/>
        </p:nvSpPr>
        <p:spPr>
          <a:xfrm flipH="1">
            <a:off x="4431723" y="48103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0" name="TextBox 89"/>
          <p:cNvSpPr txBox="1"/>
          <p:nvPr/>
        </p:nvSpPr>
        <p:spPr>
          <a:xfrm flipH="1">
            <a:off x="3942773" y="49436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1" name="TextBox 90"/>
          <p:cNvSpPr txBox="1"/>
          <p:nvPr/>
        </p:nvSpPr>
        <p:spPr>
          <a:xfrm flipH="1">
            <a:off x="4107873" y="48801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2" name="TextBox 91"/>
          <p:cNvSpPr txBox="1"/>
          <p:nvPr/>
        </p:nvSpPr>
        <p:spPr>
          <a:xfrm flipH="1">
            <a:off x="3618923" y="49817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3" name="TextBox 92"/>
          <p:cNvSpPr txBox="1"/>
          <p:nvPr/>
        </p:nvSpPr>
        <p:spPr>
          <a:xfrm flipH="1">
            <a:off x="3784023" y="49182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4" name="TextBox 93"/>
          <p:cNvSpPr txBox="1"/>
          <p:nvPr/>
        </p:nvSpPr>
        <p:spPr>
          <a:xfrm flipH="1">
            <a:off x="3295073" y="49627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5" name="TextBox 94"/>
          <p:cNvSpPr txBox="1"/>
          <p:nvPr/>
        </p:nvSpPr>
        <p:spPr>
          <a:xfrm flipH="1">
            <a:off x="3460173" y="489924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6" name="TextBox 95"/>
          <p:cNvSpPr txBox="1"/>
          <p:nvPr/>
        </p:nvSpPr>
        <p:spPr>
          <a:xfrm flipH="1">
            <a:off x="3034723" y="49436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7" name="TextBox 96"/>
          <p:cNvSpPr txBox="1"/>
          <p:nvPr/>
        </p:nvSpPr>
        <p:spPr>
          <a:xfrm flipH="1">
            <a:off x="3199823" y="4880199"/>
            <a:ext cx="152400"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rPr>
              <a:t>-</a:t>
            </a:r>
          </a:p>
        </p:txBody>
      </p:sp>
      <p:sp>
        <p:nvSpPr>
          <p:cNvPr id="98" name="TextBox 43">
            <a:extLst>
              <a:ext uri="{FF2B5EF4-FFF2-40B4-BE49-F238E27FC236}">
                <a16:creationId xmlns:a16="http://schemas.microsoft.com/office/drawing/2014/main" id="{C88B7601-AA88-2B4E-8D15-6AE23D827D76}"/>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16.    </a:t>
            </a:r>
          </a:p>
        </p:txBody>
      </p:sp>
    </p:spTree>
    <p:extLst>
      <p:ext uri="{BB962C8B-B14F-4D97-AF65-F5344CB8AC3E}">
        <p14:creationId xmlns:p14="http://schemas.microsoft.com/office/powerpoint/2010/main" val="108222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7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5"/>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9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94"/>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95"/>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96"/>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9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3075"/>
          </a:xfrm>
        </p:spPr>
        <p:txBody>
          <a:bodyPr>
            <a:normAutofit fontScale="90000"/>
          </a:bodyPr>
          <a:lstStyle/>
          <a:p>
            <a:r>
              <a:rPr lang="en-US" dirty="0"/>
              <a:t>Revisiting lightning</a:t>
            </a:r>
          </a:p>
        </p:txBody>
      </p:sp>
      <p:sp>
        <p:nvSpPr>
          <p:cNvPr id="4" name="TextBox 3"/>
          <p:cNvSpPr txBox="1"/>
          <p:nvPr/>
        </p:nvSpPr>
        <p:spPr>
          <a:xfrm>
            <a:off x="190983" y="969851"/>
            <a:ext cx="8762034" cy="1231106"/>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4.) If the bottom </a:t>
            </a:r>
            <a:r>
              <a:rPr lang="en-US" dirty="0">
                <a:latin typeface="Times New Roman" panose="02020603050405020304" pitchFamily="18" charset="0"/>
                <a:ea typeface="Palatino Linotype" charset="0"/>
                <a:cs typeface="Times New Roman" panose="02020603050405020304" pitchFamily="18" charset="0"/>
              </a:rPr>
              <a:t>of the cloud is negative, that charge will induce a positive charge on the earth’s surface (on conductors, electrons literally flow away from the surface leaving the surface electrically positive; in insulators, we get the Van </a:t>
            </a:r>
            <a:r>
              <a:rPr lang="en-US" dirty="0" err="1">
                <a:latin typeface="Times New Roman" panose="02020603050405020304" pitchFamily="18" charset="0"/>
                <a:ea typeface="Palatino Linotype" charset="0"/>
                <a:cs typeface="Times New Roman" panose="02020603050405020304" pitchFamily="18" charset="0"/>
              </a:rPr>
              <a:t>der</a:t>
            </a:r>
            <a:r>
              <a:rPr lang="en-US" dirty="0">
                <a:latin typeface="Times New Roman" panose="02020603050405020304" pitchFamily="18" charset="0"/>
                <a:ea typeface="Palatino Linotype" charset="0"/>
                <a:cs typeface="Times New Roman" panose="02020603050405020304" pitchFamily="18" charset="0"/>
              </a:rPr>
              <a:t> Waal effect making even insulators look electrically positive on their surface).</a:t>
            </a:r>
          </a:p>
        </p:txBody>
      </p:sp>
      <p:sp>
        <p:nvSpPr>
          <p:cNvPr id="7" name="Freeform 6"/>
          <p:cNvSpPr/>
          <p:nvPr/>
        </p:nvSpPr>
        <p:spPr>
          <a:xfrm>
            <a:off x="1049574" y="2355273"/>
            <a:ext cx="6614064" cy="737245"/>
          </a:xfrm>
          <a:custGeom>
            <a:avLst/>
            <a:gdLst>
              <a:gd name="connsiteX0" fmla="*/ 193871 w 6614064"/>
              <a:gd name="connsiteY0" fmla="*/ 317500 h 737245"/>
              <a:gd name="connsiteX1" fmla="*/ 968571 w 6614064"/>
              <a:gd name="connsiteY1" fmla="*/ 292100 h 737245"/>
              <a:gd name="connsiteX2" fmla="*/ 1654371 w 6614064"/>
              <a:gd name="connsiteY2" fmla="*/ 228600 h 737245"/>
              <a:gd name="connsiteX3" fmla="*/ 2644971 w 6614064"/>
              <a:gd name="connsiteY3" fmla="*/ 215900 h 737245"/>
              <a:gd name="connsiteX4" fmla="*/ 3635571 w 6614064"/>
              <a:gd name="connsiteY4" fmla="*/ 0 h 737245"/>
              <a:gd name="connsiteX5" fmla="*/ 4232471 w 6614064"/>
              <a:gd name="connsiteY5" fmla="*/ 25400 h 737245"/>
              <a:gd name="connsiteX6" fmla="*/ 4308671 w 6614064"/>
              <a:gd name="connsiteY6" fmla="*/ 63500 h 737245"/>
              <a:gd name="connsiteX7" fmla="*/ 4359471 w 6614064"/>
              <a:gd name="connsiteY7" fmla="*/ 76200 h 737245"/>
              <a:gd name="connsiteX8" fmla="*/ 4397571 w 6614064"/>
              <a:gd name="connsiteY8" fmla="*/ 88900 h 737245"/>
              <a:gd name="connsiteX9" fmla="*/ 4956371 w 6614064"/>
              <a:gd name="connsiteY9" fmla="*/ 101600 h 737245"/>
              <a:gd name="connsiteX10" fmla="*/ 5070671 w 6614064"/>
              <a:gd name="connsiteY10" fmla="*/ 127000 h 737245"/>
              <a:gd name="connsiteX11" fmla="*/ 5146871 w 6614064"/>
              <a:gd name="connsiteY11" fmla="*/ 139700 h 737245"/>
              <a:gd name="connsiteX12" fmla="*/ 5299271 w 6614064"/>
              <a:gd name="connsiteY12" fmla="*/ 177800 h 737245"/>
              <a:gd name="connsiteX13" fmla="*/ 5756471 w 6614064"/>
              <a:gd name="connsiteY13" fmla="*/ 190500 h 737245"/>
              <a:gd name="connsiteX14" fmla="*/ 5972371 w 6614064"/>
              <a:gd name="connsiteY14" fmla="*/ 228600 h 737245"/>
              <a:gd name="connsiteX15" fmla="*/ 6150171 w 6614064"/>
              <a:gd name="connsiteY15" fmla="*/ 279400 h 737245"/>
              <a:gd name="connsiteX16" fmla="*/ 6213671 w 6614064"/>
              <a:gd name="connsiteY16" fmla="*/ 304800 h 737245"/>
              <a:gd name="connsiteX17" fmla="*/ 6264471 w 6614064"/>
              <a:gd name="connsiteY17" fmla="*/ 317500 h 737245"/>
              <a:gd name="connsiteX18" fmla="*/ 6366071 w 6614064"/>
              <a:gd name="connsiteY18" fmla="*/ 355600 h 737245"/>
              <a:gd name="connsiteX19" fmla="*/ 6518471 w 6614064"/>
              <a:gd name="connsiteY19" fmla="*/ 368300 h 737245"/>
              <a:gd name="connsiteX20" fmla="*/ 6607371 w 6614064"/>
              <a:gd name="connsiteY20" fmla="*/ 406400 h 737245"/>
              <a:gd name="connsiteX21" fmla="*/ 6594671 w 6614064"/>
              <a:gd name="connsiteY21" fmla="*/ 508000 h 737245"/>
              <a:gd name="connsiteX22" fmla="*/ 6556571 w 6614064"/>
              <a:gd name="connsiteY22" fmla="*/ 533400 h 737245"/>
              <a:gd name="connsiteX23" fmla="*/ 6480371 w 6614064"/>
              <a:gd name="connsiteY23" fmla="*/ 558800 h 737245"/>
              <a:gd name="connsiteX24" fmla="*/ 6391471 w 6614064"/>
              <a:gd name="connsiteY24" fmla="*/ 596900 h 737245"/>
              <a:gd name="connsiteX25" fmla="*/ 6264471 w 6614064"/>
              <a:gd name="connsiteY25" fmla="*/ 609600 h 737245"/>
              <a:gd name="connsiteX26" fmla="*/ 6188271 w 6614064"/>
              <a:gd name="connsiteY26" fmla="*/ 622300 h 737245"/>
              <a:gd name="connsiteX27" fmla="*/ 5972371 w 6614064"/>
              <a:gd name="connsiteY27" fmla="*/ 635000 h 737245"/>
              <a:gd name="connsiteX28" fmla="*/ 5845371 w 6614064"/>
              <a:gd name="connsiteY28" fmla="*/ 647700 h 737245"/>
              <a:gd name="connsiteX29" fmla="*/ 5629471 w 6614064"/>
              <a:gd name="connsiteY29" fmla="*/ 673100 h 737245"/>
              <a:gd name="connsiteX30" fmla="*/ 5565971 w 6614064"/>
              <a:gd name="connsiteY30" fmla="*/ 685800 h 737245"/>
              <a:gd name="connsiteX31" fmla="*/ 5527871 w 6614064"/>
              <a:gd name="connsiteY31" fmla="*/ 698500 h 737245"/>
              <a:gd name="connsiteX32" fmla="*/ 5350071 w 6614064"/>
              <a:gd name="connsiteY32" fmla="*/ 711200 h 737245"/>
              <a:gd name="connsiteX33" fmla="*/ 5121471 w 6614064"/>
              <a:gd name="connsiteY33" fmla="*/ 698500 h 737245"/>
              <a:gd name="connsiteX34" fmla="*/ 4994471 w 6614064"/>
              <a:gd name="connsiteY34" fmla="*/ 647700 h 737245"/>
              <a:gd name="connsiteX35" fmla="*/ 4867471 w 6614064"/>
              <a:gd name="connsiteY35" fmla="*/ 609600 h 737245"/>
              <a:gd name="connsiteX36" fmla="*/ 4803971 w 6614064"/>
              <a:gd name="connsiteY36" fmla="*/ 596900 h 737245"/>
              <a:gd name="connsiteX37" fmla="*/ 4753171 w 6614064"/>
              <a:gd name="connsiteY37" fmla="*/ 584200 h 737245"/>
              <a:gd name="connsiteX38" fmla="*/ 4575371 w 6614064"/>
              <a:gd name="connsiteY38" fmla="*/ 546100 h 737245"/>
              <a:gd name="connsiteX39" fmla="*/ 4511871 w 6614064"/>
              <a:gd name="connsiteY39" fmla="*/ 533400 h 737245"/>
              <a:gd name="connsiteX40" fmla="*/ 4473771 w 6614064"/>
              <a:gd name="connsiteY40" fmla="*/ 520700 h 737245"/>
              <a:gd name="connsiteX41" fmla="*/ 4321371 w 6614064"/>
              <a:gd name="connsiteY41" fmla="*/ 495300 h 737245"/>
              <a:gd name="connsiteX42" fmla="*/ 4054671 w 6614064"/>
              <a:gd name="connsiteY42" fmla="*/ 469900 h 737245"/>
              <a:gd name="connsiteX43" fmla="*/ 3775271 w 6614064"/>
              <a:gd name="connsiteY43" fmla="*/ 495300 h 737245"/>
              <a:gd name="connsiteX44" fmla="*/ 3724471 w 6614064"/>
              <a:gd name="connsiteY44" fmla="*/ 520700 h 737245"/>
              <a:gd name="connsiteX45" fmla="*/ 3686371 w 6614064"/>
              <a:gd name="connsiteY45" fmla="*/ 533400 h 737245"/>
              <a:gd name="connsiteX46" fmla="*/ 3559371 w 6614064"/>
              <a:gd name="connsiteY46" fmla="*/ 558800 h 737245"/>
              <a:gd name="connsiteX47" fmla="*/ 3508571 w 6614064"/>
              <a:gd name="connsiteY47" fmla="*/ 571500 h 737245"/>
              <a:gd name="connsiteX48" fmla="*/ 3470471 w 6614064"/>
              <a:gd name="connsiteY48" fmla="*/ 596900 h 737245"/>
              <a:gd name="connsiteX49" fmla="*/ 3432371 w 6614064"/>
              <a:gd name="connsiteY49" fmla="*/ 609600 h 737245"/>
              <a:gd name="connsiteX50" fmla="*/ 3394271 w 6614064"/>
              <a:gd name="connsiteY50" fmla="*/ 647700 h 737245"/>
              <a:gd name="connsiteX51" fmla="*/ 3292671 w 6614064"/>
              <a:gd name="connsiteY51" fmla="*/ 698500 h 737245"/>
              <a:gd name="connsiteX52" fmla="*/ 2759271 w 6614064"/>
              <a:gd name="connsiteY52" fmla="*/ 711200 h 737245"/>
              <a:gd name="connsiteX53" fmla="*/ 2238571 w 6614064"/>
              <a:gd name="connsiteY53" fmla="*/ 711200 h 737245"/>
              <a:gd name="connsiteX54" fmla="*/ 2175071 w 6614064"/>
              <a:gd name="connsiteY54" fmla="*/ 673100 h 737245"/>
              <a:gd name="connsiteX55" fmla="*/ 2048071 w 6614064"/>
              <a:gd name="connsiteY55" fmla="*/ 622300 h 737245"/>
              <a:gd name="connsiteX56" fmla="*/ 1819471 w 6614064"/>
              <a:gd name="connsiteY56" fmla="*/ 584200 h 737245"/>
              <a:gd name="connsiteX57" fmla="*/ 1387671 w 6614064"/>
              <a:gd name="connsiteY57" fmla="*/ 609600 h 737245"/>
              <a:gd name="connsiteX58" fmla="*/ 1298771 w 6614064"/>
              <a:gd name="connsiteY58" fmla="*/ 635000 h 737245"/>
              <a:gd name="connsiteX59" fmla="*/ 1247971 w 6614064"/>
              <a:gd name="connsiteY59" fmla="*/ 647700 h 737245"/>
              <a:gd name="connsiteX60" fmla="*/ 968571 w 6614064"/>
              <a:gd name="connsiteY60" fmla="*/ 635000 h 737245"/>
              <a:gd name="connsiteX61" fmla="*/ 930471 w 6614064"/>
              <a:gd name="connsiteY61" fmla="*/ 622300 h 737245"/>
              <a:gd name="connsiteX62" fmla="*/ 879671 w 6614064"/>
              <a:gd name="connsiteY62" fmla="*/ 609600 h 737245"/>
              <a:gd name="connsiteX63" fmla="*/ 841571 w 6614064"/>
              <a:gd name="connsiteY63" fmla="*/ 584200 h 737245"/>
              <a:gd name="connsiteX64" fmla="*/ 739971 w 6614064"/>
              <a:gd name="connsiteY64" fmla="*/ 558800 h 737245"/>
              <a:gd name="connsiteX65" fmla="*/ 689171 w 6614064"/>
              <a:gd name="connsiteY65" fmla="*/ 533400 h 737245"/>
              <a:gd name="connsiteX66" fmla="*/ 638371 w 6614064"/>
              <a:gd name="connsiteY66" fmla="*/ 520700 h 737245"/>
              <a:gd name="connsiteX67" fmla="*/ 600271 w 6614064"/>
              <a:gd name="connsiteY67" fmla="*/ 508000 h 737245"/>
              <a:gd name="connsiteX68" fmla="*/ 28771 w 6614064"/>
              <a:gd name="connsiteY68" fmla="*/ 495300 h 737245"/>
              <a:gd name="connsiteX69" fmla="*/ 3371 w 6614064"/>
              <a:gd name="connsiteY69" fmla="*/ 457200 h 737245"/>
              <a:gd name="connsiteX70" fmla="*/ 16071 w 6614064"/>
              <a:gd name="connsiteY70" fmla="*/ 368300 h 737245"/>
              <a:gd name="connsiteX71" fmla="*/ 130371 w 6614064"/>
              <a:gd name="connsiteY71" fmla="*/ 317500 h 73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614064" h="737245">
                <a:moveTo>
                  <a:pt x="193871" y="317500"/>
                </a:moveTo>
                <a:lnTo>
                  <a:pt x="968571" y="292100"/>
                </a:lnTo>
                <a:cubicBezTo>
                  <a:pt x="1198016" y="280908"/>
                  <a:pt x="1424440" y="233545"/>
                  <a:pt x="1654371" y="228600"/>
                </a:cubicBezTo>
                <a:lnTo>
                  <a:pt x="2644971" y="215900"/>
                </a:lnTo>
                <a:cubicBezTo>
                  <a:pt x="3216580" y="58215"/>
                  <a:pt x="2888014" y="137306"/>
                  <a:pt x="3635571" y="0"/>
                </a:cubicBezTo>
                <a:cubicBezTo>
                  <a:pt x="3834538" y="8467"/>
                  <a:pt x="4034205" y="6696"/>
                  <a:pt x="4232471" y="25400"/>
                </a:cubicBezTo>
                <a:cubicBezTo>
                  <a:pt x="4260744" y="28067"/>
                  <a:pt x="4282304" y="52953"/>
                  <a:pt x="4308671" y="63500"/>
                </a:cubicBezTo>
                <a:cubicBezTo>
                  <a:pt x="4324877" y="69982"/>
                  <a:pt x="4342688" y="71405"/>
                  <a:pt x="4359471" y="76200"/>
                </a:cubicBezTo>
                <a:cubicBezTo>
                  <a:pt x="4372343" y="79878"/>
                  <a:pt x="4384196" y="88331"/>
                  <a:pt x="4397571" y="88900"/>
                </a:cubicBezTo>
                <a:cubicBezTo>
                  <a:pt x="4583717" y="96821"/>
                  <a:pt x="4770104" y="97367"/>
                  <a:pt x="4956371" y="101600"/>
                </a:cubicBezTo>
                <a:cubicBezTo>
                  <a:pt x="4994471" y="110067"/>
                  <a:pt x="5032400" y="119346"/>
                  <a:pt x="5070671" y="127000"/>
                </a:cubicBezTo>
                <a:cubicBezTo>
                  <a:pt x="5095921" y="132050"/>
                  <a:pt x="5121889" y="133455"/>
                  <a:pt x="5146871" y="139700"/>
                </a:cubicBezTo>
                <a:cubicBezTo>
                  <a:pt x="5226177" y="159527"/>
                  <a:pt x="5217169" y="173890"/>
                  <a:pt x="5299271" y="177800"/>
                </a:cubicBezTo>
                <a:cubicBezTo>
                  <a:pt x="5451557" y="185052"/>
                  <a:pt x="5604071" y="186267"/>
                  <a:pt x="5756471" y="190500"/>
                </a:cubicBezTo>
                <a:cubicBezTo>
                  <a:pt x="5825613" y="200377"/>
                  <a:pt x="5906151" y="210206"/>
                  <a:pt x="5972371" y="228600"/>
                </a:cubicBezTo>
                <a:cubicBezTo>
                  <a:pt x="6208079" y="294074"/>
                  <a:pt x="5959983" y="247702"/>
                  <a:pt x="6150171" y="279400"/>
                </a:cubicBezTo>
                <a:cubicBezTo>
                  <a:pt x="6171338" y="287867"/>
                  <a:pt x="6192044" y="297591"/>
                  <a:pt x="6213671" y="304800"/>
                </a:cubicBezTo>
                <a:cubicBezTo>
                  <a:pt x="6230230" y="310320"/>
                  <a:pt x="6248128" y="311371"/>
                  <a:pt x="6264471" y="317500"/>
                </a:cubicBezTo>
                <a:cubicBezTo>
                  <a:pt x="6326578" y="340790"/>
                  <a:pt x="6300873" y="347450"/>
                  <a:pt x="6366071" y="355600"/>
                </a:cubicBezTo>
                <a:cubicBezTo>
                  <a:pt x="6416653" y="361923"/>
                  <a:pt x="6467671" y="364067"/>
                  <a:pt x="6518471" y="368300"/>
                </a:cubicBezTo>
                <a:cubicBezTo>
                  <a:pt x="6529181" y="370977"/>
                  <a:pt x="6602755" y="383320"/>
                  <a:pt x="6607371" y="406400"/>
                </a:cubicBezTo>
                <a:cubicBezTo>
                  <a:pt x="6614064" y="439867"/>
                  <a:pt x="6607347" y="476311"/>
                  <a:pt x="6594671" y="508000"/>
                </a:cubicBezTo>
                <a:cubicBezTo>
                  <a:pt x="6589002" y="522172"/>
                  <a:pt x="6570519" y="527201"/>
                  <a:pt x="6556571" y="533400"/>
                </a:cubicBezTo>
                <a:cubicBezTo>
                  <a:pt x="6532105" y="544274"/>
                  <a:pt x="6502648" y="543948"/>
                  <a:pt x="6480371" y="558800"/>
                </a:cubicBezTo>
                <a:cubicBezTo>
                  <a:pt x="6439483" y="586059"/>
                  <a:pt x="6443659" y="589445"/>
                  <a:pt x="6391471" y="596900"/>
                </a:cubicBezTo>
                <a:cubicBezTo>
                  <a:pt x="6349354" y="602917"/>
                  <a:pt x="6306687" y="604323"/>
                  <a:pt x="6264471" y="609600"/>
                </a:cubicBezTo>
                <a:cubicBezTo>
                  <a:pt x="6238919" y="612794"/>
                  <a:pt x="6213925" y="620069"/>
                  <a:pt x="6188271" y="622300"/>
                </a:cubicBezTo>
                <a:cubicBezTo>
                  <a:pt x="6116451" y="628545"/>
                  <a:pt x="6044265" y="629675"/>
                  <a:pt x="5972371" y="635000"/>
                </a:cubicBezTo>
                <a:cubicBezTo>
                  <a:pt x="5929943" y="638143"/>
                  <a:pt x="5887682" y="643246"/>
                  <a:pt x="5845371" y="647700"/>
                </a:cubicBezTo>
                <a:cubicBezTo>
                  <a:pt x="5808114" y="651622"/>
                  <a:pt x="5670314" y="666816"/>
                  <a:pt x="5629471" y="673100"/>
                </a:cubicBezTo>
                <a:cubicBezTo>
                  <a:pt x="5608136" y="676382"/>
                  <a:pt x="5586912" y="680565"/>
                  <a:pt x="5565971" y="685800"/>
                </a:cubicBezTo>
                <a:cubicBezTo>
                  <a:pt x="5552984" y="689047"/>
                  <a:pt x="5541166" y="696936"/>
                  <a:pt x="5527871" y="698500"/>
                </a:cubicBezTo>
                <a:cubicBezTo>
                  <a:pt x="5468860" y="705442"/>
                  <a:pt x="5409338" y="706967"/>
                  <a:pt x="5350071" y="711200"/>
                </a:cubicBezTo>
                <a:cubicBezTo>
                  <a:pt x="5273871" y="706967"/>
                  <a:pt x="5197199" y="707966"/>
                  <a:pt x="5121471" y="698500"/>
                </a:cubicBezTo>
                <a:cubicBezTo>
                  <a:pt x="5060205" y="690842"/>
                  <a:pt x="5045959" y="668295"/>
                  <a:pt x="4994471" y="647700"/>
                </a:cubicBezTo>
                <a:cubicBezTo>
                  <a:pt x="4954898" y="631871"/>
                  <a:pt x="4909573" y="618956"/>
                  <a:pt x="4867471" y="609600"/>
                </a:cubicBezTo>
                <a:cubicBezTo>
                  <a:pt x="4846399" y="604917"/>
                  <a:pt x="4825043" y="601583"/>
                  <a:pt x="4803971" y="596900"/>
                </a:cubicBezTo>
                <a:cubicBezTo>
                  <a:pt x="4786932" y="593114"/>
                  <a:pt x="4770210" y="587986"/>
                  <a:pt x="4753171" y="584200"/>
                </a:cubicBezTo>
                <a:lnTo>
                  <a:pt x="4575371" y="546100"/>
                </a:lnTo>
                <a:cubicBezTo>
                  <a:pt x="4554248" y="541653"/>
                  <a:pt x="4532349" y="540226"/>
                  <a:pt x="4511871" y="533400"/>
                </a:cubicBezTo>
                <a:cubicBezTo>
                  <a:pt x="4499171" y="529167"/>
                  <a:pt x="4486643" y="524378"/>
                  <a:pt x="4473771" y="520700"/>
                </a:cubicBezTo>
                <a:cubicBezTo>
                  <a:pt x="4413493" y="503478"/>
                  <a:pt x="4394079" y="502821"/>
                  <a:pt x="4321371" y="495300"/>
                </a:cubicBezTo>
                <a:lnTo>
                  <a:pt x="4054671" y="469900"/>
                </a:lnTo>
                <a:cubicBezTo>
                  <a:pt x="4037841" y="471022"/>
                  <a:pt x="3831436" y="479982"/>
                  <a:pt x="3775271" y="495300"/>
                </a:cubicBezTo>
                <a:cubicBezTo>
                  <a:pt x="3757006" y="500281"/>
                  <a:pt x="3741872" y="513242"/>
                  <a:pt x="3724471" y="520700"/>
                </a:cubicBezTo>
                <a:cubicBezTo>
                  <a:pt x="3712166" y="525973"/>
                  <a:pt x="3699243" y="529722"/>
                  <a:pt x="3686371" y="533400"/>
                </a:cubicBezTo>
                <a:cubicBezTo>
                  <a:pt x="3617540" y="553066"/>
                  <a:pt x="3642534" y="542167"/>
                  <a:pt x="3559371" y="558800"/>
                </a:cubicBezTo>
                <a:cubicBezTo>
                  <a:pt x="3542255" y="562223"/>
                  <a:pt x="3525504" y="567267"/>
                  <a:pt x="3508571" y="571500"/>
                </a:cubicBezTo>
                <a:cubicBezTo>
                  <a:pt x="3495871" y="579967"/>
                  <a:pt x="3484123" y="590074"/>
                  <a:pt x="3470471" y="596900"/>
                </a:cubicBezTo>
                <a:cubicBezTo>
                  <a:pt x="3458497" y="602887"/>
                  <a:pt x="3443510" y="602174"/>
                  <a:pt x="3432371" y="609600"/>
                </a:cubicBezTo>
                <a:cubicBezTo>
                  <a:pt x="3417427" y="619563"/>
                  <a:pt x="3407908" y="636011"/>
                  <a:pt x="3394271" y="647700"/>
                </a:cubicBezTo>
                <a:cubicBezTo>
                  <a:pt x="3359992" y="677082"/>
                  <a:pt x="3338867" y="696491"/>
                  <a:pt x="3292671" y="698500"/>
                </a:cubicBezTo>
                <a:cubicBezTo>
                  <a:pt x="3114988" y="706225"/>
                  <a:pt x="2937071" y="706967"/>
                  <a:pt x="2759271" y="711200"/>
                </a:cubicBezTo>
                <a:cubicBezTo>
                  <a:pt x="2583887" y="720431"/>
                  <a:pt x="2414373" y="737245"/>
                  <a:pt x="2238571" y="711200"/>
                </a:cubicBezTo>
                <a:cubicBezTo>
                  <a:pt x="2214153" y="707583"/>
                  <a:pt x="2197440" y="683539"/>
                  <a:pt x="2175071" y="673100"/>
                </a:cubicBezTo>
                <a:cubicBezTo>
                  <a:pt x="2133754" y="653819"/>
                  <a:pt x="2092580" y="632191"/>
                  <a:pt x="2048071" y="622300"/>
                </a:cubicBezTo>
                <a:cubicBezTo>
                  <a:pt x="1896349" y="588584"/>
                  <a:pt x="1972562" y="601210"/>
                  <a:pt x="1819471" y="584200"/>
                </a:cubicBezTo>
                <a:cubicBezTo>
                  <a:pt x="1675538" y="592667"/>
                  <a:pt x="1531406" y="598253"/>
                  <a:pt x="1387671" y="609600"/>
                </a:cubicBezTo>
                <a:cubicBezTo>
                  <a:pt x="1360240" y="611766"/>
                  <a:pt x="1325546" y="627350"/>
                  <a:pt x="1298771" y="635000"/>
                </a:cubicBezTo>
                <a:cubicBezTo>
                  <a:pt x="1281988" y="639795"/>
                  <a:pt x="1264904" y="643467"/>
                  <a:pt x="1247971" y="647700"/>
                </a:cubicBezTo>
                <a:cubicBezTo>
                  <a:pt x="1154838" y="643467"/>
                  <a:pt x="1061504" y="642435"/>
                  <a:pt x="968571" y="635000"/>
                </a:cubicBezTo>
                <a:cubicBezTo>
                  <a:pt x="955227" y="633932"/>
                  <a:pt x="943343" y="625978"/>
                  <a:pt x="930471" y="622300"/>
                </a:cubicBezTo>
                <a:cubicBezTo>
                  <a:pt x="913688" y="617505"/>
                  <a:pt x="896604" y="613833"/>
                  <a:pt x="879671" y="609600"/>
                </a:cubicBezTo>
                <a:cubicBezTo>
                  <a:pt x="866971" y="601133"/>
                  <a:pt x="855223" y="591026"/>
                  <a:pt x="841571" y="584200"/>
                </a:cubicBezTo>
                <a:cubicBezTo>
                  <a:pt x="815536" y="571183"/>
                  <a:pt x="764123" y="563630"/>
                  <a:pt x="739971" y="558800"/>
                </a:cubicBezTo>
                <a:cubicBezTo>
                  <a:pt x="723038" y="550333"/>
                  <a:pt x="706898" y="540047"/>
                  <a:pt x="689171" y="533400"/>
                </a:cubicBezTo>
                <a:cubicBezTo>
                  <a:pt x="672828" y="527271"/>
                  <a:pt x="655154" y="525495"/>
                  <a:pt x="638371" y="520700"/>
                </a:cubicBezTo>
                <a:cubicBezTo>
                  <a:pt x="625499" y="517022"/>
                  <a:pt x="613646" y="508557"/>
                  <a:pt x="600271" y="508000"/>
                </a:cubicBezTo>
                <a:cubicBezTo>
                  <a:pt x="409889" y="500067"/>
                  <a:pt x="219271" y="499533"/>
                  <a:pt x="28771" y="495300"/>
                </a:cubicBezTo>
                <a:cubicBezTo>
                  <a:pt x="20304" y="482600"/>
                  <a:pt x="4890" y="472388"/>
                  <a:pt x="3371" y="457200"/>
                </a:cubicBezTo>
                <a:cubicBezTo>
                  <a:pt x="392" y="427414"/>
                  <a:pt x="0" y="393554"/>
                  <a:pt x="16071" y="368300"/>
                </a:cubicBezTo>
                <a:cubicBezTo>
                  <a:pt x="52881" y="310455"/>
                  <a:pt x="82527" y="317500"/>
                  <a:pt x="130371" y="317500"/>
                </a:cubicBezTo>
              </a:path>
            </a:pathLst>
          </a:custGeom>
          <a:ln>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latin typeface="Palatino Linotype" charset="0"/>
              <a:ea typeface="Palatino Linotype" charset="0"/>
              <a:cs typeface="Palatino Linotype" charset="0"/>
            </a:endParaRPr>
          </a:p>
        </p:txBody>
      </p:sp>
      <p:sp>
        <p:nvSpPr>
          <p:cNvPr id="8" name="Rectangle 7"/>
          <p:cNvSpPr/>
          <p:nvPr/>
        </p:nvSpPr>
        <p:spPr>
          <a:xfrm>
            <a:off x="277792" y="5024421"/>
            <a:ext cx="8675225" cy="1231106"/>
          </a:xfrm>
          <a:prstGeom prst="rect">
            <a:avLst/>
          </a:prstGeom>
        </p:spPr>
        <p:txBody>
          <a:bodyPr wrap="square">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5.) Lightning can strike </a:t>
            </a:r>
            <a:r>
              <a:rPr lang="en-US" dirty="0">
                <a:latin typeface="Times New Roman" panose="02020603050405020304" pitchFamily="18" charset="0"/>
                <a:ea typeface="Palatino Linotype" charset="0"/>
                <a:cs typeface="Times New Roman" panose="02020603050405020304" pitchFamily="18" charset="0"/>
              </a:rPr>
              <a:t>from storms several miles away (the path a strike takes is more or less the path of least resistance, and that is not always directly downward).  This is where the expression, “From out of the blue,” came from.  It is possible to have a strike when the sky overhead is clear.</a:t>
            </a:r>
          </a:p>
        </p:txBody>
      </p:sp>
      <p:cxnSp>
        <p:nvCxnSpPr>
          <p:cNvPr id="9" name="Straight Connector 8"/>
          <p:cNvCxnSpPr/>
          <p:nvPr/>
        </p:nvCxnSpPr>
        <p:spPr>
          <a:xfrm>
            <a:off x="1941439" y="2963763"/>
            <a:ext cx="5303099" cy="571586"/>
          </a:xfrm>
          <a:prstGeom prst="line">
            <a:avLst/>
          </a:pr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7219138" y="3522649"/>
            <a:ext cx="444500" cy="965200"/>
          </a:xfrm>
          <a:custGeom>
            <a:avLst/>
            <a:gdLst>
              <a:gd name="connsiteX0" fmla="*/ 0 w 444500"/>
              <a:gd name="connsiteY0" fmla="*/ 0 h 965200"/>
              <a:gd name="connsiteX1" fmla="*/ 330200 w 444500"/>
              <a:gd name="connsiteY1" fmla="*/ 431800 h 965200"/>
              <a:gd name="connsiteX2" fmla="*/ 101600 w 444500"/>
              <a:gd name="connsiteY2" fmla="*/ 419100 h 965200"/>
              <a:gd name="connsiteX3" fmla="*/ 444500 w 444500"/>
              <a:gd name="connsiteY3" fmla="*/ 965200 h 965200"/>
              <a:gd name="connsiteX4" fmla="*/ 444500 w 444500"/>
              <a:gd name="connsiteY4" fmla="*/ 965200 h 965200"/>
              <a:gd name="connsiteX5" fmla="*/ 444500 w 444500"/>
              <a:gd name="connsiteY5" fmla="*/ 96520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500" h="965200">
                <a:moveTo>
                  <a:pt x="0" y="0"/>
                </a:moveTo>
                <a:lnTo>
                  <a:pt x="330200" y="431800"/>
                </a:lnTo>
                <a:lnTo>
                  <a:pt x="101600" y="419100"/>
                </a:lnTo>
                <a:lnTo>
                  <a:pt x="444500" y="965200"/>
                </a:lnTo>
                <a:lnTo>
                  <a:pt x="444500" y="965200"/>
                </a:lnTo>
                <a:lnTo>
                  <a:pt x="444500" y="965200"/>
                </a:lnTo>
              </a:path>
            </a:pathLst>
          </a:cu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696533" y="4424480"/>
            <a:ext cx="6356421" cy="310975"/>
          </a:xfrm>
          <a:custGeom>
            <a:avLst/>
            <a:gdLst>
              <a:gd name="connsiteX0" fmla="*/ 0 w 8686800"/>
              <a:gd name="connsiteY0" fmla="*/ 247475 h 310975"/>
              <a:gd name="connsiteX1" fmla="*/ 342900 w 8686800"/>
              <a:gd name="connsiteY1" fmla="*/ 260175 h 310975"/>
              <a:gd name="connsiteX2" fmla="*/ 698500 w 8686800"/>
              <a:gd name="connsiteY2" fmla="*/ 222075 h 310975"/>
              <a:gd name="connsiteX3" fmla="*/ 749300 w 8686800"/>
              <a:gd name="connsiteY3" fmla="*/ 209375 h 310975"/>
              <a:gd name="connsiteX4" fmla="*/ 1016000 w 8686800"/>
              <a:gd name="connsiteY4" fmla="*/ 234775 h 310975"/>
              <a:gd name="connsiteX5" fmla="*/ 1193800 w 8686800"/>
              <a:gd name="connsiteY5" fmla="*/ 260175 h 310975"/>
              <a:gd name="connsiteX6" fmla="*/ 1295400 w 8686800"/>
              <a:gd name="connsiteY6" fmla="*/ 272875 h 310975"/>
              <a:gd name="connsiteX7" fmla="*/ 1460500 w 8686800"/>
              <a:gd name="connsiteY7" fmla="*/ 260175 h 310975"/>
              <a:gd name="connsiteX8" fmla="*/ 1574800 w 8686800"/>
              <a:gd name="connsiteY8" fmla="*/ 247475 h 310975"/>
              <a:gd name="connsiteX9" fmla="*/ 1790700 w 8686800"/>
              <a:gd name="connsiteY9" fmla="*/ 260175 h 310975"/>
              <a:gd name="connsiteX10" fmla="*/ 2959100 w 8686800"/>
              <a:gd name="connsiteY10" fmla="*/ 234775 h 310975"/>
              <a:gd name="connsiteX11" fmla="*/ 3073400 w 8686800"/>
              <a:gd name="connsiteY11" fmla="*/ 209375 h 310975"/>
              <a:gd name="connsiteX12" fmla="*/ 3162300 w 8686800"/>
              <a:gd name="connsiteY12" fmla="*/ 196675 h 310975"/>
              <a:gd name="connsiteX13" fmla="*/ 3505200 w 8686800"/>
              <a:gd name="connsiteY13" fmla="*/ 209375 h 310975"/>
              <a:gd name="connsiteX14" fmla="*/ 3568700 w 8686800"/>
              <a:gd name="connsiteY14" fmla="*/ 272875 h 310975"/>
              <a:gd name="connsiteX15" fmla="*/ 3644900 w 8686800"/>
              <a:gd name="connsiteY15" fmla="*/ 298275 h 310975"/>
              <a:gd name="connsiteX16" fmla="*/ 3962400 w 8686800"/>
              <a:gd name="connsiteY16" fmla="*/ 310975 h 310975"/>
              <a:gd name="connsiteX17" fmla="*/ 4203700 w 8686800"/>
              <a:gd name="connsiteY17" fmla="*/ 285575 h 310975"/>
              <a:gd name="connsiteX18" fmla="*/ 4292600 w 8686800"/>
              <a:gd name="connsiteY18" fmla="*/ 234775 h 310975"/>
              <a:gd name="connsiteX19" fmla="*/ 4343400 w 8686800"/>
              <a:gd name="connsiteY19" fmla="*/ 209375 h 310975"/>
              <a:gd name="connsiteX20" fmla="*/ 4381500 w 8686800"/>
              <a:gd name="connsiteY20" fmla="*/ 171275 h 310975"/>
              <a:gd name="connsiteX21" fmla="*/ 4508500 w 8686800"/>
              <a:gd name="connsiteY21" fmla="*/ 120475 h 310975"/>
              <a:gd name="connsiteX22" fmla="*/ 4686300 w 8686800"/>
              <a:gd name="connsiteY22" fmla="*/ 44275 h 310975"/>
              <a:gd name="connsiteX23" fmla="*/ 4787900 w 8686800"/>
              <a:gd name="connsiteY23" fmla="*/ 6175 h 310975"/>
              <a:gd name="connsiteX24" fmla="*/ 5168900 w 8686800"/>
              <a:gd name="connsiteY24" fmla="*/ 31575 h 310975"/>
              <a:gd name="connsiteX25" fmla="*/ 5245100 w 8686800"/>
              <a:gd name="connsiteY25" fmla="*/ 44275 h 310975"/>
              <a:gd name="connsiteX26" fmla="*/ 5397500 w 8686800"/>
              <a:gd name="connsiteY26" fmla="*/ 69675 h 310975"/>
              <a:gd name="connsiteX27" fmla="*/ 5638800 w 8686800"/>
              <a:gd name="connsiteY27" fmla="*/ 56975 h 310975"/>
              <a:gd name="connsiteX28" fmla="*/ 5715000 w 8686800"/>
              <a:gd name="connsiteY28" fmla="*/ 31575 h 310975"/>
              <a:gd name="connsiteX29" fmla="*/ 5778500 w 8686800"/>
              <a:gd name="connsiteY29" fmla="*/ 18875 h 310975"/>
              <a:gd name="connsiteX30" fmla="*/ 6146800 w 8686800"/>
              <a:gd name="connsiteY30" fmla="*/ 44275 h 310975"/>
              <a:gd name="connsiteX31" fmla="*/ 6299200 w 8686800"/>
              <a:gd name="connsiteY31" fmla="*/ 69675 h 310975"/>
              <a:gd name="connsiteX32" fmla="*/ 6350000 w 8686800"/>
              <a:gd name="connsiteY32" fmla="*/ 107775 h 310975"/>
              <a:gd name="connsiteX33" fmla="*/ 6604000 w 8686800"/>
              <a:gd name="connsiteY33" fmla="*/ 145875 h 310975"/>
              <a:gd name="connsiteX34" fmla="*/ 6743700 w 8686800"/>
              <a:gd name="connsiteY34" fmla="*/ 196675 h 310975"/>
              <a:gd name="connsiteX35" fmla="*/ 6781800 w 8686800"/>
              <a:gd name="connsiteY35" fmla="*/ 234775 h 310975"/>
              <a:gd name="connsiteX36" fmla="*/ 6858000 w 8686800"/>
              <a:gd name="connsiteY36" fmla="*/ 285575 h 310975"/>
              <a:gd name="connsiteX37" fmla="*/ 7645400 w 8686800"/>
              <a:gd name="connsiteY37" fmla="*/ 272875 h 310975"/>
              <a:gd name="connsiteX38" fmla="*/ 7696200 w 8686800"/>
              <a:gd name="connsiteY38" fmla="*/ 260175 h 310975"/>
              <a:gd name="connsiteX39" fmla="*/ 7797800 w 8686800"/>
              <a:gd name="connsiteY39" fmla="*/ 209375 h 310975"/>
              <a:gd name="connsiteX40" fmla="*/ 8001000 w 8686800"/>
              <a:gd name="connsiteY40" fmla="*/ 171275 h 310975"/>
              <a:gd name="connsiteX41" fmla="*/ 8064500 w 8686800"/>
              <a:gd name="connsiteY41" fmla="*/ 145875 h 310975"/>
              <a:gd name="connsiteX42" fmla="*/ 8115300 w 8686800"/>
              <a:gd name="connsiteY42" fmla="*/ 133175 h 310975"/>
              <a:gd name="connsiteX43" fmla="*/ 8166100 w 8686800"/>
              <a:gd name="connsiteY43" fmla="*/ 107775 h 310975"/>
              <a:gd name="connsiteX44" fmla="*/ 8267700 w 8686800"/>
              <a:gd name="connsiteY44" fmla="*/ 82375 h 310975"/>
              <a:gd name="connsiteX45" fmla="*/ 8407400 w 8686800"/>
              <a:gd name="connsiteY45" fmla="*/ 95075 h 310975"/>
              <a:gd name="connsiteX46" fmla="*/ 8458200 w 8686800"/>
              <a:gd name="connsiteY46" fmla="*/ 133175 h 310975"/>
              <a:gd name="connsiteX47" fmla="*/ 8509000 w 8686800"/>
              <a:gd name="connsiteY47" fmla="*/ 145875 h 310975"/>
              <a:gd name="connsiteX48" fmla="*/ 8686800 w 8686800"/>
              <a:gd name="connsiteY48" fmla="*/ 133175 h 3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686800" h="310975">
                <a:moveTo>
                  <a:pt x="0" y="247475"/>
                </a:moveTo>
                <a:cubicBezTo>
                  <a:pt x="114300" y="251708"/>
                  <a:pt x="228522" y="260175"/>
                  <a:pt x="342900" y="260175"/>
                </a:cubicBezTo>
                <a:cubicBezTo>
                  <a:pt x="437504" y="260175"/>
                  <a:pt x="600574" y="246557"/>
                  <a:pt x="698500" y="222075"/>
                </a:cubicBezTo>
                <a:lnTo>
                  <a:pt x="749300" y="209375"/>
                </a:lnTo>
                <a:lnTo>
                  <a:pt x="1016000" y="234775"/>
                </a:lnTo>
                <a:cubicBezTo>
                  <a:pt x="1075481" y="241573"/>
                  <a:pt x="1134394" y="252749"/>
                  <a:pt x="1193800" y="260175"/>
                </a:cubicBezTo>
                <a:lnTo>
                  <a:pt x="1295400" y="272875"/>
                </a:lnTo>
                <a:lnTo>
                  <a:pt x="1460500" y="260175"/>
                </a:lnTo>
                <a:cubicBezTo>
                  <a:pt x="1498677" y="256704"/>
                  <a:pt x="1536466" y="247475"/>
                  <a:pt x="1574800" y="247475"/>
                </a:cubicBezTo>
                <a:cubicBezTo>
                  <a:pt x="1646891" y="247475"/>
                  <a:pt x="1718733" y="255942"/>
                  <a:pt x="1790700" y="260175"/>
                </a:cubicBezTo>
                <a:lnTo>
                  <a:pt x="2959100" y="234775"/>
                </a:lnTo>
                <a:cubicBezTo>
                  <a:pt x="2993254" y="233149"/>
                  <a:pt x="3039227" y="215588"/>
                  <a:pt x="3073400" y="209375"/>
                </a:cubicBezTo>
                <a:cubicBezTo>
                  <a:pt x="3102851" y="204020"/>
                  <a:pt x="3132667" y="200908"/>
                  <a:pt x="3162300" y="196675"/>
                </a:cubicBezTo>
                <a:lnTo>
                  <a:pt x="3505200" y="209375"/>
                </a:lnTo>
                <a:cubicBezTo>
                  <a:pt x="3534621" y="214892"/>
                  <a:pt x="3543446" y="256804"/>
                  <a:pt x="3568700" y="272875"/>
                </a:cubicBezTo>
                <a:cubicBezTo>
                  <a:pt x="3591288" y="287249"/>
                  <a:pt x="3618251" y="295696"/>
                  <a:pt x="3644900" y="298275"/>
                </a:cubicBezTo>
                <a:cubicBezTo>
                  <a:pt x="3750325" y="308477"/>
                  <a:pt x="3856567" y="306742"/>
                  <a:pt x="3962400" y="310975"/>
                </a:cubicBezTo>
                <a:cubicBezTo>
                  <a:pt x="4042833" y="302508"/>
                  <a:pt x="4124018" y="299433"/>
                  <a:pt x="4203700" y="285575"/>
                </a:cubicBezTo>
                <a:cubicBezTo>
                  <a:pt x="4231284" y="280778"/>
                  <a:pt x="4268471" y="248563"/>
                  <a:pt x="4292600" y="234775"/>
                </a:cubicBezTo>
                <a:cubicBezTo>
                  <a:pt x="4309038" y="225382"/>
                  <a:pt x="4327994" y="220379"/>
                  <a:pt x="4343400" y="209375"/>
                </a:cubicBezTo>
                <a:cubicBezTo>
                  <a:pt x="4358015" y="198936"/>
                  <a:pt x="4366885" y="181714"/>
                  <a:pt x="4381500" y="171275"/>
                </a:cubicBezTo>
                <a:cubicBezTo>
                  <a:pt x="4433286" y="134285"/>
                  <a:pt x="4446812" y="151319"/>
                  <a:pt x="4508500" y="120475"/>
                </a:cubicBezTo>
                <a:cubicBezTo>
                  <a:pt x="4739756" y="4847"/>
                  <a:pt x="4499432" y="119022"/>
                  <a:pt x="4686300" y="44275"/>
                </a:cubicBezTo>
                <a:cubicBezTo>
                  <a:pt x="4796986" y="0"/>
                  <a:pt x="4677914" y="33671"/>
                  <a:pt x="4787900" y="6175"/>
                </a:cubicBezTo>
                <a:cubicBezTo>
                  <a:pt x="4920104" y="13133"/>
                  <a:pt x="5039427" y="16343"/>
                  <a:pt x="5168900" y="31575"/>
                </a:cubicBezTo>
                <a:cubicBezTo>
                  <a:pt x="5194474" y="34584"/>
                  <a:pt x="5219649" y="40359"/>
                  <a:pt x="5245100" y="44275"/>
                </a:cubicBezTo>
                <a:cubicBezTo>
                  <a:pt x="5381623" y="65279"/>
                  <a:pt x="5285715" y="47318"/>
                  <a:pt x="5397500" y="69675"/>
                </a:cubicBezTo>
                <a:cubicBezTo>
                  <a:pt x="5477933" y="65442"/>
                  <a:pt x="5558829" y="66572"/>
                  <a:pt x="5638800" y="56975"/>
                </a:cubicBezTo>
                <a:cubicBezTo>
                  <a:pt x="5665383" y="53785"/>
                  <a:pt x="5689169" y="38620"/>
                  <a:pt x="5715000" y="31575"/>
                </a:cubicBezTo>
                <a:cubicBezTo>
                  <a:pt x="5735825" y="25895"/>
                  <a:pt x="5757333" y="23108"/>
                  <a:pt x="5778500" y="18875"/>
                </a:cubicBezTo>
                <a:cubicBezTo>
                  <a:pt x="6012332" y="29504"/>
                  <a:pt x="5989840" y="19492"/>
                  <a:pt x="6146800" y="44275"/>
                </a:cubicBezTo>
                <a:lnTo>
                  <a:pt x="6299200" y="69675"/>
                </a:lnTo>
                <a:cubicBezTo>
                  <a:pt x="6316133" y="82375"/>
                  <a:pt x="6331068" y="98309"/>
                  <a:pt x="6350000" y="107775"/>
                </a:cubicBezTo>
                <a:cubicBezTo>
                  <a:pt x="6431014" y="148282"/>
                  <a:pt x="6513905" y="139440"/>
                  <a:pt x="6604000" y="145875"/>
                </a:cubicBezTo>
                <a:cubicBezTo>
                  <a:pt x="6701827" y="178484"/>
                  <a:pt x="6655341" y="161331"/>
                  <a:pt x="6743700" y="196675"/>
                </a:cubicBezTo>
                <a:cubicBezTo>
                  <a:pt x="6756400" y="209375"/>
                  <a:pt x="6767623" y="223748"/>
                  <a:pt x="6781800" y="234775"/>
                </a:cubicBezTo>
                <a:cubicBezTo>
                  <a:pt x="6805897" y="253517"/>
                  <a:pt x="6858000" y="285575"/>
                  <a:pt x="6858000" y="285575"/>
                </a:cubicBezTo>
                <a:lnTo>
                  <a:pt x="7645400" y="272875"/>
                </a:lnTo>
                <a:cubicBezTo>
                  <a:pt x="7662846" y="272346"/>
                  <a:pt x="7680250" y="267264"/>
                  <a:pt x="7696200" y="260175"/>
                </a:cubicBezTo>
                <a:cubicBezTo>
                  <a:pt x="7757021" y="233144"/>
                  <a:pt x="7743961" y="220143"/>
                  <a:pt x="7797800" y="209375"/>
                </a:cubicBezTo>
                <a:cubicBezTo>
                  <a:pt x="7824003" y="204134"/>
                  <a:pt x="7948842" y="188661"/>
                  <a:pt x="8001000" y="171275"/>
                </a:cubicBezTo>
                <a:cubicBezTo>
                  <a:pt x="8022627" y="164066"/>
                  <a:pt x="8042873" y="153084"/>
                  <a:pt x="8064500" y="145875"/>
                </a:cubicBezTo>
                <a:cubicBezTo>
                  <a:pt x="8081059" y="140355"/>
                  <a:pt x="8098957" y="139304"/>
                  <a:pt x="8115300" y="133175"/>
                </a:cubicBezTo>
                <a:cubicBezTo>
                  <a:pt x="8133027" y="126528"/>
                  <a:pt x="8148139" y="113762"/>
                  <a:pt x="8166100" y="107775"/>
                </a:cubicBezTo>
                <a:cubicBezTo>
                  <a:pt x="8199218" y="96736"/>
                  <a:pt x="8267700" y="82375"/>
                  <a:pt x="8267700" y="82375"/>
                </a:cubicBezTo>
                <a:cubicBezTo>
                  <a:pt x="8314267" y="86608"/>
                  <a:pt x="8362220" y="83027"/>
                  <a:pt x="8407400" y="95075"/>
                </a:cubicBezTo>
                <a:cubicBezTo>
                  <a:pt x="8427852" y="100529"/>
                  <a:pt x="8439268" y="123709"/>
                  <a:pt x="8458200" y="133175"/>
                </a:cubicBezTo>
                <a:cubicBezTo>
                  <a:pt x="8473812" y="140981"/>
                  <a:pt x="8492067" y="141642"/>
                  <a:pt x="8509000" y="145875"/>
                </a:cubicBezTo>
                <a:cubicBezTo>
                  <a:pt x="8669837" y="132472"/>
                  <a:pt x="8610424" y="133175"/>
                  <a:pt x="8686800" y="133175"/>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43">
            <a:extLst>
              <a:ext uri="{FF2B5EF4-FFF2-40B4-BE49-F238E27FC236}">
                <a16:creationId xmlns:a16="http://schemas.microsoft.com/office/drawing/2014/main" id="{662FF596-9BAF-944D-93D0-B4BBEBAA1AEC}"/>
              </a:ext>
            </a:extLst>
          </p:cNvPr>
          <p:cNvSpPr txBox="1">
            <a:spLocks noChangeArrowheads="1"/>
          </p:cNvSpPr>
          <p:nvPr/>
        </p:nvSpPr>
        <p:spPr bwMode="auto">
          <a:xfrm>
            <a:off x="8719662" y="6472238"/>
            <a:ext cx="483594"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17.    </a:t>
            </a:r>
          </a:p>
        </p:txBody>
      </p:sp>
    </p:spTree>
    <p:extLst>
      <p:ext uri="{BB962C8B-B14F-4D97-AF65-F5344CB8AC3E}">
        <p14:creationId xmlns:p14="http://schemas.microsoft.com/office/powerpoint/2010/main" val="4102742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33454</TotalTime>
  <Words>1790</Words>
  <Application>Microsoft Macintosh PowerPoint</Application>
  <PresentationFormat>On-screen Show (4:3)</PresentationFormat>
  <Paragraphs>219</Paragraphs>
  <Slides>57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Apple Chancery</vt:lpstr>
      <vt:lpstr>Arial</vt:lpstr>
      <vt:lpstr>Calibri</vt:lpstr>
      <vt:lpstr>Gill Sans</vt:lpstr>
      <vt:lpstr>Lucida Grande</vt:lpstr>
      <vt:lpstr>Palatino Linotype</vt:lpstr>
      <vt:lpstr>Times New Roman</vt:lpstr>
      <vt:lpstr>Wingdings</vt:lpstr>
      <vt:lpstr>Office Theme</vt:lpstr>
      <vt:lpstr>General announcements</vt:lpstr>
      <vt:lpstr>Electrical shielding</vt:lpstr>
      <vt:lpstr>Faraday Cage</vt:lpstr>
      <vt:lpstr>Conductors in electrostatic equilibrium</vt:lpstr>
      <vt:lpstr>PowerPoint Presentation</vt:lpstr>
      <vt:lpstr>Irregularly-shaped conductors</vt:lpstr>
      <vt:lpstr>St. Elmo’s fire</vt:lpstr>
      <vt:lpstr>Lightning</vt:lpstr>
      <vt:lpstr>Revisiting lightning</vt:lpstr>
      <vt:lpstr>Some numbers</vt:lpstr>
      <vt:lpstr>So…</vt:lpstr>
      <vt:lpstr>Remember shielding?</vt:lpstr>
      <vt:lpstr>Ball lightning</vt:lpstr>
      <vt:lpstr>St. Elmo’s Fire</vt:lpstr>
      <vt:lpstr>St. Elmo’s fire</vt:lpstr>
      <vt:lpstr>LIGHTNING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lightning</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710</cp:revision>
  <cp:lastPrinted>2021-02-04T05:30:04Z</cp:lastPrinted>
  <dcterms:created xsi:type="dcterms:W3CDTF">2017-08-16T17:34:12Z</dcterms:created>
  <dcterms:modified xsi:type="dcterms:W3CDTF">2021-02-07T20:57:57Z</dcterms:modified>
</cp:coreProperties>
</file>